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slide+xml" PartName="/ppt/slides/slide55.xml"/>
  <Override ContentType="application/vnd.openxmlformats-officedocument.presentationml.slide+xml" PartName="/ppt/slides/slide56.xml"/>
  <Override ContentType="application/vnd.openxmlformats-officedocument.presentationml.slide+xml" PartName="/ppt/slides/slide57.xml"/>
  <Override ContentType="application/vnd.openxmlformats-officedocument.presentationml.slide+xml" PartName="/ppt/slides/slide58.xml"/>
  <Override ContentType="application/vnd.openxmlformats-officedocument.presentationml.slide+xml" PartName="/ppt/slides/slide59.xml"/>
  <Override ContentType="application/vnd.openxmlformats-officedocument.presentationml.slide+xml" PartName="/ppt/slides/slide60.xml"/>
  <Override ContentType="application/vnd.openxmlformats-officedocument.presentationml.slide+xml" PartName="/ppt/slides/slide61.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Lst>
  <p:sldSz cx="18288000" cy="10287000"/>
  <p:notesSz cx="6858000" cy="9144000"/>
  <p:embeddedFontLst>
    <p:embeddedFont>
      <p:font typeface="Poppins Bold" charset="1" panose="00000800000000000000"/>
      <p:regular r:id="rId67"/>
    </p:embeddedFont>
    <p:embeddedFont>
      <p:font typeface="Poppins" charset="1" panose="00000500000000000000"/>
      <p:regular r:id="rId68"/>
    </p:embeddedFont>
    <p:embeddedFont>
      <p:font typeface="Open Sans" charset="1" panose="020B0606030504020204"/>
      <p:regular r:id="rId69"/>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slides/slide55.xml" Type="http://schemas.openxmlformats.org/officeDocument/2006/relationships/slide"/><Relationship Id="rId61" Target="slides/slide56.xml" Type="http://schemas.openxmlformats.org/officeDocument/2006/relationships/slide"/><Relationship Id="rId62" Target="slides/slide57.xml" Type="http://schemas.openxmlformats.org/officeDocument/2006/relationships/slide"/><Relationship Id="rId63" Target="slides/slide58.xml" Type="http://schemas.openxmlformats.org/officeDocument/2006/relationships/slide"/><Relationship Id="rId64" Target="slides/slide59.xml" Type="http://schemas.openxmlformats.org/officeDocument/2006/relationships/slide"/><Relationship Id="rId65" Target="slides/slide60.xml" Type="http://schemas.openxmlformats.org/officeDocument/2006/relationships/slide"/><Relationship Id="rId66" Target="slides/slide61.xml" Type="http://schemas.openxmlformats.org/officeDocument/2006/relationships/slide"/><Relationship Id="rId67" Target="fonts/font67.fntdata" Type="http://schemas.openxmlformats.org/officeDocument/2006/relationships/font"/><Relationship Id="rId68" Target="fonts/font68.fntdata" Type="http://schemas.openxmlformats.org/officeDocument/2006/relationships/font"/><Relationship Id="rId69" Target="fonts/font69.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9.jpeg" Type="http://schemas.openxmlformats.org/officeDocument/2006/relationships/image"/><Relationship Id="rId3" Target="../media/image20.jpeg" Type="http://schemas.openxmlformats.org/officeDocument/2006/relationships/image"/><Relationship Id="rId4" Target="../media/image21.jpeg" Type="http://schemas.openxmlformats.org/officeDocument/2006/relationships/image"/><Relationship Id="rId5" Target="../media/image22.jpeg" Type="http://schemas.openxmlformats.org/officeDocument/2006/relationships/image"/><Relationship Id="rId6" Target="../media/image23.jpe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4.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 Id="rId3" Target="../media/image34.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jpe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jpe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jpe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jpe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jpeg" Type="http://schemas.openxmlformats.org/officeDocument/2006/relationships/image"/></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http://www.cbicdados.com.br/menu/mercado-imobiliario/indicadores-imobiliarios-nacionais" TargetMode="External" Type="http://schemas.openxmlformats.org/officeDocument/2006/relationships/hyperlink"/><Relationship Id="rId3" Target="../media/image7.pn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 Id="rId3" Target="../media/image58.svg" Type="http://schemas.openxmlformats.org/officeDocument/2006/relationships/image"/><Relationship Id="rId4" Target="../media/image59.png" Type="http://schemas.openxmlformats.org/officeDocument/2006/relationships/image"/><Relationship Id="rId5" Target="../media/image60.svg" Type="http://schemas.openxmlformats.org/officeDocument/2006/relationships/image"/><Relationship Id="rId6" Target="../media/image61.png" Type="http://schemas.openxmlformats.org/officeDocument/2006/relationships/image"/><Relationship Id="rId7" Target="../media/image62.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pn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png" Type="http://schemas.openxmlformats.org/officeDocument/2006/relationships/image"/></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s>
</file>

<file path=ppt/slides/_rels/slide5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6.png" Type="http://schemas.openxmlformats.org/officeDocument/2006/relationships/image"/></Relationships>
</file>

<file path=ppt/slides/_rels/slide5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7.png" Type="http://schemas.openxmlformats.org/officeDocument/2006/relationships/image"/></Relationships>
</file>

<file path=ppt/slides/_rels/slide5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8.png" Type="http://schemas.openxmlformats.org/officeDocument/2006/relationships/image"/></Relationships>
</file>

<file path=ppt/slides/_rels/slide5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9.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70.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6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1.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 Id="rId3" Target="../media/image10.jpeg" Type="http://schemas.openxmlformats.org/officeDocument/2006/relationships/image"/><Relationship Id="rId4" Target="../media/image11.jpeg" Type="http://schemas.openxmlformats.org/officeDocument/2006/relationships/image"/><Relationship Id="rId5" Target="../media/image12.jpeg" Type="http://schemas.openxmlformats.org/officeDocument/2006/relationships/image"/><Relationship Id="rId6" Target="../media/image13.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4.jpeg" Type="http://schemas.openxmlformats.org/officeDocument/2006/relationships/image"/><Relationship Id="rId3" Target="../media/image15.jpeg" Type="http://schemas.openxmlformats.org/officeDocument/2006/relationships/image"/><Relationship Id="rId4" Target="../media/image16.jpeg" Type="http://schemas.openxmlformats.org/officeDocument/2006/relationships/image"/><Relationship Id="rId5" Target="../media/image17.jpeg" Type="http://schemas.openxmlformats.org/officeDocument/2006/relationships/image"/><Relationship Id="rId6" Target="../media/image18.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sp>
        <p:nvSpPr>
          <p:cNvPr name="Freeform 2" id="2"/>
          <p:cNvSpPr/>
          <p:nvPr/>
        </p:nvSpPr>
        <p:spPr>
          <a:xfrm flipH="true" flipV="false" rot="0">
            <a:off x="6541312" y="2460817"/>
            <a:ext cx="13553967" cy="7623573"/>
          </a:xfrm>
          <a:custGeom>
            <a:avLst/>
            <a:gdLst/>
            <a:ahLst/>
            <a:cxnLst/>
            <a:rect r="r" b="b" t="t" l="l"/>
            <a:pathLst>
              <a:path h="7623573" w="13553967">
                <a:moveTo>
                  <a:pt x="13553967" y="0"/>
                </a:moveTo>
                <a:lnTo>
                  <a:pt x="0" y="0"/>
                </a:lnTo>
                <a:lnTo>
                  <a:pt x="0" y="7623573"/>
                </a:lnTo>
                <a:lnTo>
                  <a:pt x="13553967" y="7623573"/>
                </a:lnTo>
                <a:lnTo>
                  <a:pt x="13553967" y="0"/>
                </a:lnTo>
                <a:close/>
              </a:path>
            </a:pathLst>
          </a:custGeom>
          <a:blipFill>
            <a:blip r:embed="rId2"/>
            <a:stretch>
              <a:fillRect l="0" t="-4673" r="0" b="0"/>
            </a:stretch>
          </a:blipFill>
        </p:spPr>
      </p:sp>
      <p:grpSp>
        <p:nvGrpSpPr>
          <p:cNvPr name="Group 3" id="3"/>
          <p:cNvGrpSpPr/>
          <p:nvPr/>
        </p:nvGrpSpPr>
        <p:grpSpPr>
          <a:xfrm rot="0">
            <a:off x="6364910" y="2497124"/>
            <a:ext cx="7436877" cy="7789876"/>
            <a:chOff x="0" y="0"/>
            <a:chExt cx="1958684" cy="2051655"/>
          </a:xfrm>
        </p:grpSpPr>
        <p:sp>
          <p:nvSpPr>
            <p:cNvPr name="Freeform 4" id="4"/>
            <p:cNvSpPr/>
            <p:nvPr/>
          </p:nvSpPr>
          <p:spPr>
            <a:xfrm flipH="false" flipV="false" rot="0">
              <a:off x="0" y="0"/>
              <a:ext cx="1958684" cy="2051655"/>
            </a:xfrm>
            <a:custGeom>
              <a:avLst/>
              <a:gdLst/>
              <a:ahLst/>
              <a:cxnLst/>
              <a:rect r="r" b="b" t="t" l="l"/>
              <a:pathLst>
                <a:path h="2051655" w="1958684">
                  <a:moveTo>
                    <a:pt x="0" y="0"/>
                  </a:moveTo>
                  <a:lnTo>
                    <a:pt x="1958684" y="0"/>
                  </a:lnTo>
                  <a:lnTo>
                    <a:pt x="1958684" y="2051655"/>
                  </a:lnTo>
                  <a:lnTo>
                    <a:pt x="0" y="2051655"/>
                  </a:lnTo>
                  <a:close/>
                </a:path>
              </a:pathLst>
            </a:custGeom>
            <a:gradFill rotWithShape="true">
              <a:gsLst>
                <a:gs pos="0">
                  <a:srgbClr val="100B09">
                    <a:alpha val="100000"/>
                  </a:srgbClr>
                </a:gs>
                <a:gs pos="100000">
                  <a:srgbClr val="100B09">
                    <a:alpha val="0"/>
                  </a:srgbClr>
                </a:gs>
              </a:gsLst>
              <a:lin ang="0"/>
            </a:gradFill>
          </p:spPr>
        </p:sp>
        <p:sp>
          <p:nvSpPr>
            <p:cNvPr name="TextBox 5" id="5"/>
            <p:cNvSpPr txBox="true"/>
            <p:nvPr/>
          </p:nvSpPr>
          <p:spPr>
            <a:xfrm>
              <a:off x="0" y="-123825"/>
              <a:ext cx="1958684" cy="2175480"/>
            </a:xfrm>
            <a:prstGeom prst="rect">
              <a:avLst/>
            </a:prstGeom>
          </p:spPr>
          <p:txBody>
            <a:bodyPr anchor="ctr" rtlCol="false" tIns="50800" lIns="50800" bIns="50800" rIns="50800"/>
            <a:lstStyle/>
            <a:p>
              <a:pPr algn="ctr">
                <a:lnSpc>
                  <a:spcPts val="3910"/>
                </a:lnSpc>
              </a:pPr>
            </a:p>
          </p:txBody>
        </p:sp>
      </p:grpSp>
      <p:sp>
        <p:nvSpPr>
          <p:cNvPr name="Freeform 6" id="6"/>
          <p:cNvSpPr/>
          <p:nvPr/>
        </p:nvSpPr>
        <p:spPr>
          <a:xfrm flipH="false" flipV="false" rot="0">
            <a:off x="1028700" y="1028700"/>
            <a:ext cx="728713" cy="816942"/>
          </a:xfrm>
          <a:custGeom>
            <a:avLst/>
            <a:gdLst/>
            <a:ahLst/>
            <a:cxnLst/>
            <a:rect r="r" b="b" t="t" l="l"/>
            <a:pathLst>
              <a:path h="816942" w="728713">
                <a:moveTo>
                  <a:pt x="0" y="0"/>
                </a:moveTo>
                <a:lnTo>
                  <a:pt x="728713" y="0"/>
                </a:lnTo>
                <a:lnTo>
                  <a:pt x="728713" y="816942"/>
                </a:lnTo>
                <a:lnTo>
                  <a:pt x="0" y="816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AutoShape 7" id="7"/>
          <p:cNvSpPr/>
          <p:nvPr/>
        </p:nvSpPr>
        <p:spPr>
          <a:xfrm>
            <a:off x="10767060" y="9277350"/>
            <a:ext cx="6492240" cy="0"/>
          </a:xfrm>
          <a:prstGeom prst="line">
            <a:avLst/>
          </a:prstGeom>
          <a:ln cap="flat" w="38100">
            <a:solidFill>
              <a:srgbClr val="FFFFFF"/>
            </a:solidFill>
            <a:prstDash val="solid"/>
            <a:headEnd type="none" len="sm" w="sm"/>
            <a:tailEnd type="arrow" len="sm" w="med"/>
          </a:ln>
        </p:spPr>
      </p:sp>
      <p:sp>
        <p:nvSpPr>
          <p:cNvPr name="TextBox 8" id="8"/>
          <p:cNvSpPr txBox="true"/>
          <p:nvPr/>
        </p:nvSpPr>
        <p:spPr>
          <a:xfrm rot="0">
            <a:off x="874785" y="3393740"/>
            <a:ext cx="10980250" cy="3623345"/>
          </a:xfrm>
          <a:prstGeom prst="rect">
            <a:avLst/>
          </a:prstGeom>
        </p:spPr>
        <p:txBody>
          <a:bodyPr anchor="t" rtlCol="false" tIns="0" lIns="0" bIns="0" rIns="0">
            <a:spAutoFit/>
          </a:bodyPr>
          <a:lstStyle/>
          <a:p>
            <a:pPr algn="l">
              <a:lnSpc>
                <a:spcPts val="9121"/>
              </a:lnSpc>
            </a:pPr>
            <a:r>
              <a:rPr lang="en-US" sz="9501" b="true">
                <a:solidFill>
                  <a:srgbClr val="FFFFFF"/>
                </a:solidFill>
                <a:latin typeface="Poppins Bold"/>
                <a:ea typeface="Poppins Bold"/>
                <a:cs typeface="Poppins Bold"/>
                <a:sym typeface="Poppins Bold"/>
              </a:rPr>
              <a:t>GERENCIAMENTO DE VISTORIA DE IMÓVEIS</a:t>
            </a:r>
          </a:p>
        </p:txBody>
      </p:sp>
      <p:sp>
        <p:nvSpPr>
          <p:cNvPr name="TextBox 9" id="9"/>
          <p:cNvSpPr txBox="true"/>
          <p:nvPr/>
        </p:nvSpPr>
        <p:spPr>
          <a:xfrm rot="0">
            <a:off x="1028700" y="7349737"/>
            <a:ext cx="7537403" cy="864870"/>
          </a:xfrm>
          <a:prstGeom prst="rect">
            <a:avLst/>
          </a:prstGeom>
        </p:spPr>
        <p:txBody>
          <a:bodyPr anchor="t" rtlCol="false" tIns="0" lIns="0" bIns="0" rIns="0">
            <a:spAutoFit/>
          </a:bodyPr>
          <a:lstStyle/>
          <a:p>
            <a:pPr algn="l">
              <a:lnSpc>
                <a:spcPts val="3450"/>
              </a:lnSpc>
            </a:pPr>
            <a:r>
              <a:rPr lang="en-US" sz="2300" spc="1104">
                <a:solidFill>
                  <a:srgbClr val="FFFFFF"/>
                </a:solidFill>
                <a:latin typeface="Poppins"/>
                <a:ea typeface="Poppins"/>
                <a:cs typeface="Poppins"/>
                <a:sym typeface="Poppins"/>
              </a:rPr>
              <a:t>TRANSFORMANDO SONHOS</a:t>
            </a:r>
          </a:p>
          <a:p>
            <a:pPr algn="l">
              <a:lnSpc>
                <a:spcPts val="3450"/>
              </a:lnSpc>
            </a:pPr>
            <a:r>
              <a:rPr lang="en-US" sz="2300" spc="1104">
                <a:solidFill>
                  <a:srgbClr val="FFFFFF"/>
                </a:solidFill>
                <a:latin typeface="Poppins"/>
                <a:ea typeface="Poppins"/>
                <a:cs typeface="Poppins"/>
                <a:sym typeface="Poppins"/>
              </a:rPr>
              <a:t>EM REALIDADE</a:t>
            </a:r>
          </a:p>
        </p:txBody>
      </p:sp>
      <p:sp>
        <p:nvSpPr>
          <p:cNvPr name="TextBox 10" id="10"/>
          <p:cNvSpPr txBox="true"/>
          <p:nvPr/>
        </p:nvSpPr>
        <p:spPr>
          <a:xfrm rot="0">
            <a:off x="1997246" y="1228931"/>
            <a:ext cx="2957503" cy="650237"/>
          </a:xfrm>
          <a:prstGeom prst="rect">
            <a:avLst/>
          </a:prstGeom>
        </p:spPr>
        <p:txBody>
          <a:bodyPr anchor="t" rtlCol="false" tIns="0" lIns="0" bIns="0" rIns="0">
            <a:spAutoFit/>
          </a:bodyPr>
          <a:lstStyle/>
          <a:p>
            <a:pPr algn="l">
              <a:lnSpc>
                <a:spcPts val="2494"/>
              </a:lnSpc>
            </a:pPr>
            <a:r>
              <a:rPr lang="en-US" sz="2598" b="true">
                <a:solidFill>
                  <a:srgbClr val="FFFFFF"/>
                </a:solidFill>
                <a:latin typeface="Poppins Bold"/>
                <a:ea typeface="Poppins Bold"/>
                <a:cs typeface="Poppins Bold"/>
                <a:sym typeface="Poppins Bold"/>
              </a:rPr>
              <a:t>TECHVANGUARD</a:t>
            </a:r>
          </a:p>
          <a:p>
            <a:pPr algn="l">
              <a:lnSpc>
                <a:spcPts val="2494"/>
              </a:lnSpc>
            </a:pPr>
            <a:r>
              <a:rPr lang="en-US" sz="2598" b="true">
                <a:solidFill>
                  <a:srgbClr val="FFFFFF"/>
                </a:solidFill>
                <a:latin typeface="Poppins Bold"/>
                <a:ea typeface="Poppins Bold"/>
                <a:cs typeface="Poppins Bold"/>
                <a:sym typeface="Poppins Bold"/>
              </a:rPr>
              <a:t>SOLUTIONS</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AutoShape 5" id="5"/>
          <p:cNvSpPr/>
          <p:nvPr/>
        </p:nvSpPr>
        <p:spPr>
          <a:xfrm>
            <a:off x="10776585" y="9277350"/>
            <a:ext cx="6492240" cy="0"/>
          </a:xfrm>
          <a:prstGeom prst="line">
            <a:avLst/>
          </a:prstGeom>
          <a:ln cap="flat" w="38100">
            <a:solidFill>
              <a:srgbClr val="FFFFFF"/>
            </a:solidFill>
            <a:prstDash val="solid"/>
            <a:headEnd type="none" len="sm" w="sm"/>
            <a:tailEnd type="arrow" len="sm" w="med"/>
          </a:ln>
        </p:spPr>
      </p:sp>
      <p:grpSp>
        <p:nvGrpSpPr>
          <p:cNvPr name="Group 6" id="6"/>
          <p:cNvGrpSpPr/>
          <p:nvPr/>
        </p:nvGrpSpPr>
        <p:grpSpPr>
          <a:xfrm rot="0">
            <a:off x="1019175" y="3767591"/>
            <a:ext cx="2860583" cy="4300421"/>
            <a:chOff x="0" y="0"/>
            <a:chExt cx="753405" cy="1132621"/>
          </a:xfrm>
        </p:grpSpPr>
        <p:sp>
          <p:nvSpPr>
            <p:cNvPr name="Freeform 7" id="7"/>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8" id="8"/>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Interface Simples e Intuitiva</a:t>
              </a:r>
            </a:p>
          </p:txBody>
        </p:sp>
      </p:grpSp>
      <p:grpSp>
        <p:nvGrpSpPr>
          <p:cNvPr name="Group 9" id="9"/>
          <p:cNvGrpSpPr/>
          <p:nvPr/>
        </p:nvGrpSpPr>
        <p:grpSpPr>
          <a:xfrm rot="0">
            <a:off x="4361679" y="3767591"/>
            <a:ext cx="2860583" cy="4300421"/>
            <a:chOff x="0" y="0"/>
            <a:chExt cx="753405" cy="1132621"/>
          </a:xfrm>
        </p:grpSpPr>
        <p:sp>
          <p:nvSpPr>
            <p:cNvPr name="Freeform 10" id="10"/>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1" id="11"/>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Responsividade da Aplicação</a:t>
              </a:r>
            </a:p>
          </p:txBody>
        </p:sp>
      </p:grpSp>
      <p:grpSp>
        <p:nvGrpSpPr>
          <p:cNvPr name="Group 12" id="12"/>
          <p:cNvGrpSpPr/>
          <p:nvPr/>
        </p:nvGrpSpPr>
        <p:grpSpPr>
          <a:xfrm rot="0">
            <a:off x="7704183" y="3767591"/>
            <a:ext cx="2860583" cy="4300421"/>
            <a:chOff x="0" y="0"/>
            <a:chExt cx="753405" cy="1132621"/>
          </a:xfrm>
        </p:grpSpPr>
        <p:sp>
          <p:nvSpPr>
            <p:cNvPr name="Freeform 13" id="13"/>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4" id="14"/>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Seguranção do Software</a:t>
              </a:r>
            </a:p>
          </p:txBody>
        </p:sp>
      </p:grpSp>
      <p:grpSp>
        <p:nvGrpSpPr>
          <p:cNvPr name="Group 15" id="15"/>
          <p:cNvGrpSpPr/>
          <p:nvPr/>
        </p:nvGrpSpPr>
        <p:grpSpPr>
          <a:xfrm rot="0">
            <a:off x="11050542" y="3767591"/>
            <a:ext cx="2860583" cy="4300421"/>
            <a:chOff x="0" y="0"/>
            <a:chExt cx="753405" cy="1132621"/>
          </a:xfrm>
        </p:grpSpPr>
        <p:sp>
          <p:nvSpPr>
            <p:cNvPr name="Freeform 16" id="16"/>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7" id="17"/>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Armazenamento dos Dados</a:t>
              </a:r>
            </a:p>
          </p:txBody>
        </p:sp>
      </p:grpSp>
      <p:grpSp>
        <p:nvGrpSpPr>
          <p:cNvPr name="Group 18" id="18"/>
          <p:cNvGrpSpPr/>
          <p:nvPr/>
        </p:nvGrpSpPr>
        <p:grpSpPr>
          <a:xfrm rot="0">
            <a:off x="14389192" y="3767591"/>
            <a:ext cx="2860583" cy="4300421"/>
            <a:chOff x="0" y="0"/>
            <a:chExt cx="753405" cy="1132621"/>
          </a:xfrm>
        </p:grpSpPr>
        <p:sp>
          <p:nvSpPr>
            <p:cNvPr name="Freeform 19" id="19"/>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20" id="20"/>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Controle de Acessos</a:t>
              </a:r>
            </a:p>
          </p:txBody>
        </p:sp>
      </p:grpSp>
      <p:grpSp>
        <p:nvGrpSpPr>
          <p:cNvPr name="Group 21" id="21"/>
          <p:cNvGrpSpPr/>
          <p:nvPr/>
        </p:nvGrpSpPr>
        <p:grpSpPr>
          <a:xfrm rot="0">
            <a:off x="1019175" y="5363278"/>
            <a:ext cx="2866254" cy="2704735"/>
            <a:chOff x="0" y="0"/>
            <a:chExt cx="1017888" cy="960528"/>
          </a:xfrm>
        </p:grpSpPr>
        <p:sp>
          <p:nvSpPr>
            <p:cNvPr name="Freeform 22" id="22"/>
            <p:cNvSpPr/>
            <p:nvPr/>
          </p:nvSpPr>
          <p:spPr>
            <a:xfrm flipH="false" flipV="false" rot="0">
              <a:off x="0" y="0"/>
              <a:ext cx="1017888" cy="960528"/>
            </a:xfrm>
            <a:custGeom>
              <a:avLst/>
              <a:gdLst/>
              <a:ahLst/>
              <a:cxnLst/>
              <a:rect r="r" b="b" t="t" l="l"/>
              <a:pathLst>
                <a:path h="960528" w="1017888">
                  <a:moveTo>
                    <a:pt x="43217" y="0"/>
                  </a:moveTo>
                  <a:lnTo>
                    <a:pt x="974671" y="0"/>
                  </a:lnTo>
                  <a:cubicBezTo>
                    <a:pt x="998539" y="0"/>
                    <a:pt x="1017888" y="19349"/>
                    <a:pt x="1017888" y="43217"/>
                  </a:cubicBezTo>
                  <a:lnTo>
                    <a:pt x="1017888" y="917311"/>
                  </a:lnTo>
                  <a:cubicBezTo>
                    <a:pt x="1017888" y="941179"/>
                    <a:pt x="998539" y="960528"/>
                    <a:pt x="974671" y="960528"/>
                  </a:cubicBezTo>
                  <a:lnTo>
                    <a:pt x="43217" y="960528"/>
                  </a:lnTo>
                  <a:cubicBezTo>
                    <a:pt x="19349" y="960528"/>
                    <a:pt x="0" y="941179"/>
                    <a:pt x="0" y="917311"/>
                  </a:cubicBezTo>
                  <a:lnTo>
                    <a:pt x="0" y="43217"/>
                  </a:lnTo>
                  <a:cubicBezTo>
                    <a:pt x="0" y="19349"/>
                    <a:pt x="19349" y="0"/>
                    <a:pt x="43217" y="0"/>
                  </a:cubicBezTo>
                  <a:close/>
                </a:path>
              </a:pathLst>
            </a:custGeom>
            <a:blipFill>
              <a:blip r:embed="rId2"/>
              <a:stretch>
                <a:fillRect l="-21084" t="0" r="-21084" b="0"/>
              </a:stretch>
            </a:blipFill>
            <a:ln cap="sq">
              <a:noFill/>
              <a:prstDash val="solid"/>
              <a:miter/>
            </a:ln>
          </p:spPr>
        </p:sp>
      </p:grpSp>
      <p:grpSp>
        <p:nvGrpSpPr>
          <p:cNvPr name="Group 23" id="23"/>
          <p:cNvGrpSpPr/>
          <p:nvPr/>
        </p:nvGrpSpPr>
        <p:grpSpPr>
          <a:xfrm rot="0">
            <a:off x="4361679" y="5363278"/>
            <a:ext cx="2866254" cy="2704735"/>
            <a:chOff x="0" y="0"/>
            <a:chExt cx="1017888" cy="960528"/>
          </a:xfrm>
        </p:grpSpPr>
        <p:sp>
          <p:nvSpPr>
            <p:cNvPr name="Freeform 24" id="24"/>
            <p:cNvSpPr/>
            <p:nvPr/>
          </p:nvSpPr>
          <p:spPr>
            <a:xfrm flipH="false" flipV="false" rot="0">
              <a:off x="0" y="0"/>
              <a:ext cx="1017888" cy="960528"/>
            </a:xfrm>
            <a:custGeom>
              <a:avLst/>
              <a:gdLst/>
              <a:ahLst/>
              <a:cxnLst/>
              <a:rect r="r" b="b" t="t" l="l"/>
              <a:pathLst>
                <a:path h="960528" w="1017888">
                  <a:moveTo>
                    <a:pt x="43217" y="0"/>
                  </a:moveTo>
                  <a:lnTo>
                    <a:pt x="974671" y="0"/>
                  </a:lnTo>
                  <a:cubicBezTo>
                    <a:pt x="998539" y="0"/>
                    <a:pt x="1017888" y="19349"/>
                    <a:pt x="1017888" y="43217"/>
                  </a:cubicBezTo>
                  <a:lnTo>
                    <a:pt x="1017888" y="917311"/>
                  </a:lnTo>
                  <a:cubicBezTo>
                    <a:pt x="1017888" y="941179"/>
                    <a:pt x="998539" y="960528"/>
                    <a:pt x="974671" y="960528"/>
                  </a:cubicBezTo>
                  <a:lnTo>
                    <a:pt x="43217" y="960528"/>
                  </a:lnTo>
                  <a:cubicBezTo>
                    <a:pt x="19349" y="960528"/>
                    <a:pt x="0" y="941179"/>
                    <a:pt x="0" y="917311"/>
                  </a:cubicBezTo>
                  <a:lnTo>
                    <a:pt x="0" y="43217"/>
                  </a:lnTo>
                  <a:cubicBezTo>
                    <a:pt x="0" y="19349"/>
                    <a:pt x="19349" y="0"/>
                    <a:pt x="43217" y="0"/>
                  </a:cubicBezTo>
                  <a:close/>
                </a:path>
              </a:pathLst>
            </a:custGeom>
            <a:blipFill>
              <a:blip r:embed="rId3"/>
              <a:stretch>
                <a:fillRect l="-14193" t="0" r="-14193" b="0"/>
              </a:stretch>
            </a:blipFill>
            <a:ln cap="sq">
              <a:noFill/>
              <a:prstDash val="solid"/>
              <a:miter/>
            </a:ln>
          </p:spPr>
        </p:sp>
      </p:grpSp>
      <p:grpSp>
        <p:nvGrpSpPr>
          <p:cNvPr name="Group 25" id="25"/>
          <p:cNvGrpSpPr/>
          <p:nvPr/>
        </p:nvGrpSpPr>
        <p:grpSpPr>
          <a:xfrm rot="0">
            <a:off x="7704183" y="5363278"/>
            <a:ext cx="2868181" cy="2704735"/>
            <a:chOff x="0" y="0"/>
            <a:chExt cx="1018573" cy="960528"/>
          </a:xfrm>
        </p:grpSpPr>
        <p:sp>
          <p:nvSpPr>
            <p:cNvPr name="Freeform 26" id="26"/>
            <p:cNvSpPr/>
            <p:nvPr/>
          </p:nvSpPr>
          <p:spPr>
            <a:xfrm flipH="false" flipV="false" rot="0">
              <a:off x="0" y="0"/>
              <a:ext cx="1018573" cy="960528"/>
            </a:xfrm>
            <a:custGeom>
              <a:avLst/>
              <a:gdLst/>
              <a:ahLst/>
              <a:cxnLst/>
              <a:rect r="r" b="b" t="t" l="l"/>
              <a:pathLst>
                <a:path h="960528" w="1018573">
                  <a:moveTo>
                    <a:pt x="43188" y="0"/>
                  </a:moveTo>
                  <a:lnTo>
                    <a:pt x="975385" y="0"/>
                  </a:lnTo>
                  <a:cubicBezTo>
                    <a:pt x="999237" y="0"/>
                    <a:pt x="1018573" y="19336"/>
                    <a:pt x="1018573" y="43188"/>
                  </a:cubicBezTo>
                  <a:lnTo>
                    <a:pt x="1018573" y="917340"/>
                  </a:lnTo>
                  <a:cubicBezTo>
                    <a:pt x="1018573" y="928794"/>
                    <a:pt x="1014023" y="939779"/>
                    <a:pt x="1005923" y="947879"/>
                  </a:cubicBezTo>
                  <a:cubicBezTo>
                    <a:pt x="997824" y="955978"/>
                    <a:pt x="986839" y="960528"/>
                    <a:pt x="975385" y="960528"/>
                  </a:cubicBezTo>
                  <a:lnTo>
                    <a:pt x="43188" y="960528"/>
                  </a:lnTo>
                  <a:cubicBezTo>
                    <a:pt x="31734" y="960528"/>
                    <a:pt x="20749" y="955978"/>
                    <a:pt x="12649" y="947879"/>
                  </a:cubicBezTo>
                  <a:cubicBezTo>
                    <a:pt x="4550" y="939779"/>
                    <a:pt x="0" y="928794"/>
                    <a:pt x="0" y="917340"/>
                  </a:cubicBezTo>
                  <a:lnTo>
                    <a:pt x="0" y="43188"/>
                  </a:lnTo>
                  <a:cubicBezTo>
                    <a:pt x="0" y="31734"/>
                    <a:pt x="4550" y="20749"/>
                    <a:pt x="12649" y="12649"/>
                  </a:cubicBezTo>
                  <a:cubicBezTo>
                    <a:pt x="20749" y="4550"/>
                    <a:pt x="31734" y="0"/>
                    <a:pt x="43188" y="0"/>
                  </a:cubicBezTo>
                  <a:close/>
                </a:path>
              </a:pathLst>
            </a:custGeom>
            <a:blipFill>
              <a:blip r:embed="rId4"/>
              <a:stretch>
                <a:fillRect l="0" t="-29581" r="0" b="-29581"/>
              </a:stretch>
            </a:blipFill>
            <a:ln cap="sq">
              <a:noFill/>
              <a:prstDash val="solid"/>
              <a:miter/>
            </a:ln>
          </p:spPr>
        </p:sp>
      </p:grpSp>
      <p:grpSp>
        <p:nvGrpSpPr>
          <p:cNvPr name="Group 27" id="27"/>
          <p:cNvGrpSpPr/>
          <p:nvPr/>
        </p:nvGrpSpPr>
        <p:grpSpPr>
          <a:xfrm rot="0">
            <a:off x="11048615" y="5363278"/>
            <a:ext cx="2862510" cy="2704735"/>
            <a:chOff x="0" y="0"/>
            <a:chExt cx="1016559" cy="960528"/>
          </a:xfrm>
        </p:grpSpPr>
        <p:sp>
          <p:nvSpPr>
            <p:cNvPr name="Freeform 28" id="28"/>
            <p:cNvSpPr/>
            <p:nvPr/>
          </p:nvSpPr>
          <p:spPr>
            <a:xfrm flipH="false" flipV="false" rot="0">
              <a:off x="0" y="0"/>
              <a:ext cx="1016559" cy="960528"/>
            </a:xfrm>
            <a:custGeom>
              <a:avLst/>
              <a:gdLst/>
              <a:ahLst/>
              <a:cxnLst/>
              <a:rect r="r" b="b" t="t" l="l"/>
              <a:pathLst>
                <a:path h="960528" w="1016559">
                  <a:moveTo>
                    <a:pt x="43273" y="0"/>
                  </a:moveTo>
                  <a:lnTo>
                    <a:pt x="973285" y="0"/>
                  </a:lnTo>
                  <a:cubicBezTo>
                    <a:pt x="997184" y="0"/>
                    <a:pt x="1016559" y="19374"/>
                    <a:pt x="1016559" y="43273"/>
                  </a:cubicBezTo>
                  <a:lnTo>
                    <a:pt x="1016559" y="917255"/>
                  </a:lnTo>
                  <a:cubicBezTo>
                    <a:pt x="1016559" y="941154"/>
                    <a:pt x="997184" y="960528"/>
                    <a:pt x="973285" y="960528"/>
                  </a:cubicBezTo>
                  <a:lnTo>
                    <a:pt x="43273" y="960528"/>
                  </a:lnTo>
                  <a:cubicBezTo>
                    <a:pt x="19374" y="960528"/>
                    <a:pt x="0" y="941154"/>
                    <a:pt x="0" y="917255"/>
                  </a:cubicBezTo>
                  <a:lnTo>
                    <a:pt x="0" y="43273"/>
                  </a:lnTo>
                  <a:cubicBezTo>
                    <a:pt x="0" y="19374"/>
                    <a:pt x="19374" y="0"/>
                    <a:pt x="43273" y="0"/>
                  </a:cubicBezTo>
                  <a:close/>
                </a:path>
              </a:pathLst>
            </a:custGeom>
            <a:blipFill>
              <a:blip r:embed="rId5"/>
              <a:stretch>
                <a:fillRect l="-20910" t="0" r="-20910" b="0"/>
              </a:stretch>
            </a:blipFill>
            <a:ln cap="sq">
              <a:noFill/>
              <a:prstDash val="solid"/>
              <a:miter/>
            </a:ln>
          </p:spPr>
        </p:sp>
      </p:grpSp>
      <p:grpSp>
        <p:nvGrpSpPr>
          <p:cNvPr name="Group 29" id="29"/>
          <p:cNvGrpSpPr/>
          <p:nvPr/>
        </p:nvGrpSpPr>
        <p:grpSpPr>
          <a:xfrm rot="0">
            <a:off x="14389192" y="5363278"/>
            <a:ext cx="2870108" cy="2704735"/>
            <a:chOff x="0" y="0"/>
            <a:chExt cx="1019257" cy="960528"/>
          </a:xfrm>
        </p:grpSpPr>
        <p:sp>
          <p:nvSpPr>
            <p:cNvPr name="Freeform 30" id="30"/>
            <p:cNvSpPr/>
            <p:nvPr/>
          </p:nvSpPr>
          <p:spPr>
            <a:xfrm flipH="false" flipV="false" rot="0">
              <a:off x="0" y="0"/>
              <a:ext cx="1019257" cy="960528"/>
            </a:xfrm>
            <a:custGeom>
              <a:avLst/>
              <a:gdLst/>
              <a:ahLst/>
              <a:cxnLst/>
              <a:rect r="r" b="b" t="t" l="l"/>
              <a:pathLst>
                <a:path h="960528" w="1019257">
                  <a:moveTo>
                    <a:pt x="43159" y="0"/>
                  </a:moveTo>
                  <a:lnTo>
                    <a:pt x="976098" y="0"/>
                  </a:lnTo>
                  <a:cubicBezTo>
                    <a:pt x="999934" y="0"/>
                    <a:pt x="1019257" y="19323"/>
                    <a:pt x="1019257" y="43159"/>
                  </a:cubicBezTo>
                  <a:lnTo>
                    <a:pt x="1019257" y="917369"/>
                  </a:lnTo>
                  <a:cubicBezTo>
                    <a:pt x="1019257" y="941205"/>
                    <a:pt x="999934" y="960528"/>
                    <a:pt x="976098" y="960528"/>
                  </a:cubicBezTo>
                  <a:lnTo>
                    <a:pt x="43159" y="960528"/>
                  </a:lnTo>
                  <a:cubicBezTo>
                    <a:pt x="19323" y="960528"/>
                    <a:pt x="0" y="941205"/>
                    <a:pt x="0" y="917369"/>
                  </a:cubicBezTo>
                  <a:lnTo>
                    <a:pt x="0" y="43159"/>
                  </a:lnTo>
                  <a:cubicBezTo>
                    <a:pt x="0" y="19323"/>
                    <a:pt x="19323" y="0"/>
                    <a:pt x="43159" y="0"/>
                  </a:cubicBezTo>
                  <a:close/>
                </a:path>
              </a:pathLst>
            </a:custGeom>
            <a:blipFill>
              <a:blip r:embed="rId6"/>
              <a:stretch>
                <a:fillRect l="0" t="-29635" r="0" b="-29635"/>
              </a:stretch>
            </a:blipFill>
            <a:ln cap="sq">
              <a:noFill/>
              <a:prstDash val="solid"/>
              <a:miter/>
            </a:ln>
          </p:spPr>
        </p:sp>
      </p:grpSp>
      <p:sp>
        <p:nvSpPr>
          <p:cNvPr name="TextBox 31" id="31"/>
          <p:cNvSpPr txBox="true"/>
          <p:nvPr/>
        </p:nvSpPr>
        <p:spPr>
          <a:xfrm rot="0">
            <a:off x="1032499" y="1560535"/>
            <a:ext cx="16230600"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REQUISITOS NÃO FUNCIONAIS</a:t>
            </a:r>
          </a:p>
        </p:txBody>
      </p:sp>
      <p:sp>
        <p:nvSpPr>
          <p:cNvPr name="TextBox 32" id="3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10</a:t>
            </a:r>
          </a:p>
        </p:txBody>
      </p:sp>
    </p:spTree>
  </p:cSld>
  <p:clrMapOvr>
    <a:masterClrMapping/>
  </p:clrMapOvr>
</p:sld>
</file>

<file path=ppt/slides/slide11.xml><?xml version="1.0" encoding="utf-8"?>
<p:sld xmlns:p="http://schemas.openxmlformats.org/presentationml/2006/main" xmlns:a="http://schemas.openxmlformats.org/drawingml/2006/main">
  <p:cSld>
    <p:bg>
      <p:bgPr>
        <a:solidFill>
          <a:srgbClr val="100B09"/>
        </a:solidFill>
      </p:bgPr>
    </p:bg>
    <p:spTree>
      <p:nvGrpSpPr>
        <p:cNvPr id="1" name=""/>
        <p:cNvGrpSpPr/>
        <p:nvPr/>
      </p:nvGrpSpPr>
      <p:grpSpPr>
        <a:xfrm>
          <a:off x="0" y="0"/>
          <a:ext cx="0" cy="0"/>
          <a:chOff x="0" y="0"/>
          <a:chExt cx="0" cy="0"/>
        </a:xfrm>
      </p:grpSpPr>
      <p:sp>
        <p:nvSpPr>
          <p:cNvPr name="TextBox 2" id="2"/>
          <p:cNvSpPr txBox="true"/>
          <p:nvPr/>
        </p:nvSpPr>
        <p:spPr>
          <a:xfrm rot="0">
            <a:off x="1246946" y="5238750"/>
            <a:ext cx="14163165" cy="1013988"/>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DIAGRAMAS DE CASOS DE USO </a:t>
            </a:r>
          </a:p>
        </p:txBody>
      </p:sp>
      <p:grpSp>
        <p:nvGrpSpPr>
          <p:cNvPr name="Group 3" id="3"/>
          <p:cNvGrpSpPr/>
          <p:nvPr/>
        </p:nvGrpSpPr>
        <p:grpSpPr>
          <a:xfrm rot="0">
            <a:off x="-80949" y="2820815"/>
            <a:ext cx="664380" cy="7600284"/>
            <a:chOff x="0" y="0"/>
            <a:chExt cx="174981" cy="2001721"/>
          </a:xfrm>
        </p:grpSpPr>
        <p:sp>
          <p:nvSpPr>
            <p:cNvPr name="Freeform 4" id="4"/>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5" id="5"/>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AutoShape 6" id="6"/>
          <p:cNvSpPr/>
          <p:nvPr/>
        </p:nvSpPr>
        <p:spPr>
          <a:xfrm flipV="true">
            <a:off x="1246997" y="6252738"/>
            <a:ext cx="14163113" cy="38100"/>
          </a:xfrm>
          <a:prstGeom prst="line">
            <a:avLst/>
          </a:prstGeom>
          <a:ln cap="flat" w="38100">
            <a:solidFill>
              <a:srgbClr val="B66811"/>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416111" y="1929679"/>
            <a:ext cx="6548317" cy="6199909"/>
            <a:chOff x="0" y="0"/>
            <a:chExt cx="1014506" cy="960528"/>
          </a:xfrm>
        </p:grpSpPr>
        <p:sp>
          <p:nvSpPr>
            <p:cNvPr name="Freeform 6" id="6"/>
            <p:cNvSpPr/>
            <p:nvPr/>
          </p:nvSpPr>
          <p:spPr>
            <a:xfrm flipH="false" flipV="false" rot="0">
              <a:off x="0" y="0"/>
              <a:ext cx="1014506" cy="960528"/>
            </a:xfrm>
            <a:custGeom>
              <a:avLst/>
              <a:gdLst/>
              <a:ahLst/>
              <a:cxnLst/>
              <a:rect r="r" b="b" t="t" l="l"/>
              <a:pathLst>
                <a:path h="960528" w="1014506">
                  <a:moveTo>
                    <a:pt x="0" y="0"/>
                  </a:moveTo>
                  <a:lnTo>
                    <a:pt x="1014506" y="0"/>
                  </a:lnTo>
                  <a:lnTo>
                    <a:pt x="1014506" y="960528"/>
                  </a:lnTo>
                  <a:lnTo>
                    <a:pt x="0" y="960528"/>
                  </a:lnTo>
                  <a:close/>
                </a:path>
              </a:pathLst>
            </a:custGeom>
            <a:blipFill>
              <a:blip r:embed="rId2"/>
              <a:stretch>
                <a:fillRect l="-17446" t="-5071" r="-7074" b="-2719"/>
              </a:stretch>
            </a:blipFill>
            <a:ln w="76200" cap="sq">
              <a:solidFill>
                <a:srgbClr val="D68326"/>
              </a:solidFill>
              <a:prstDash val="solid"/>
              <a:miter/>
            </a:ln>
          </p:spPr>
        </p:sp>
      </p:grpSp>
      <p:sp>
        <p:nvSpPr>
          <p:cNvPr name="TextBox 7" id="7"/>
          <p:cNvSpPr txBox="true"/>
          <p:nvPr/>
        </p:nvSpPr>
        <p:spPr>
          <a:xfrm rot="0">
            <a:off x="1443561" y="2062162"/>
            <a:ext cx="8115300" cy="6067425"/>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FFFFFF"/>
                </a:solidFill>
                <a:latin typeface="Poppins"/>
                <a:ea typeface="Poppins"/>
                <a:cs typeface="Poppins"/>
                <a:sym typeface="Poppins"/>
              </a:rPr>
              <a:t>Um caso de uso é uma descrição de como um usuário interage com um sistema sob um conjunto de circunstâncias específicas</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Podem ser representados por meios de digramas que mostram:</a:t>
            </a:r>
          </a:p>
          <a:p>
            <a:pPr algn="just" marL="1079496" indent="-359832" lvl="2">
              <a:lnSpc>
                <a:spcPts val="3749"/>
              </a:lnSpc>
              <a:buFont typeface="Arial"/>
              <a:buChar char="⚬"/>
            </a:pPr>
            <a:r>
              <a:rPr lang="en-US" sz="2499">
                <a:solidFill>
                  <a:srgbClr val="FFFFFF"/>
                </a:solidFill>
                <a:latin typeface="Poppins"/>
                <a:ea typeface="Poppins"/>
                <a:cs typeface="Poppins"/>
                <a:sym typeface="Poppins"/>
              </a:rPr>
              <a:t>Quais atores realizam quais casos de uso</a:t>
            </a:r>
          </a:p>
          <a:p>
            <a:pPr algn="just" marL="1079496" indent="-359832" lvl="2">
              <a:lnSpc>
                <a:spcPts val="3749"/>
              </a:lnSpc>
              <a:buFont typeface="Arial"/>
              <a:buChar char="⚬"/>
            </a:pPr>
            <a:r>
              <a:rPr lang="en-US" sz="2499">
                <a:solidFill>
                  <a:srgbClr val="FFFFFF"/>
                </a:solidFill>
                <a:latin typeface="Poppins"/>
                <a:ea typeface="Poppins"/>
                <a:cs typeface="Poppins"/>
                <a:sym typeface="Poppins"/>
              </a:rPr>
              <a:t>Quais casos de uso incluem outros casos de uso</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Um ator representa um conjunto de papéis que os usuários dos casos de uso desempenham ao interagir com eles</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9536586" y="2195570"/>
            <a:ext cx="8348120" cy="5895860"/>
          </a:xfrm>
          <a:custGeom>
            <a:avLst/>
            <a:gdLst/>
            <a:ahLst/>
            <a:cxnLst/>
            <a:rect r="r" b="b" t="t" l="l"/>
            <a:pathLst>
              <a:path h="5895860" w="8348120">
                <a:moveTo>
                  <a:pt x="0" y="0"/>
                </a:moveTo>
                <a:lnTo>
                  <a:pt x="8348120" y="0"/>
                </a:lnTo>
                <a:lnTo>
                  <a:pt x="8348120" y="5895860"/>
                </a:lnTo>
                <a:lnTo>
                  <a:pt x="0" y="5895860"/>
                </a:lnTo>
                <a:lnTo>
                  <a:pt x="0" y="0"/>
                </a:lnTo>
                <a:close/>
              </a:path>
            </a:pathLst>
          </a:custGeom>
          <a:blipFill>
            <a:blip r:embed="rId2"/>
            <a:stretch>
              <a:fillRect l="0" t="0" r="0" b="0"/>
            </a:stretch>
          </a:blipFill>
        </p:spPr>
      </p:sp>
      <p:sp>
        <p:nvSpPr>
          <p:cNvPr name="TextBox 6" id="6"/>
          <p:cNvSpPr txBox="true"/>
          <p:nvPr/>
        </p:nvSpPr>
        <p:spPr>
          <a:xfrm rot="0">
            <a:off x="1215740" y="1685665"/>
            <a:ext cx="3229213"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Relacionamentos</a:t>
            </a:r>
          </a:p>
        </p:txBody>
      </p:sp>
      <p:sp>
        <p:nvSpPr>
          <p:cNvPr name="TextBox 7" id="7"/>
          <p:cNvSpPr txBox="true"/>
          <p:nvPr/>
        </p:nvSpPr>
        <p:spPr>
          <a:xfrm rot="0">
            <a:off x="1002186" y="2762250"/>
            <a:ext cx="8115300" cy="466725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FFFFFF"/>
                </a:solidFill>
                <a:latin typeface="Poppins"/>
                <a:ea typeface="Poppins"/>
                <a:cs typeface="Poppins"/>
                <a:sym typeface="Poppins"/>
              </a:rPr>
              <a:t>Associação: liga um ator a um caso de uso</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Inclusão: um caso de uso inclui de forma incondicional outro caso</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Extensão: um caso de uso pode extender a funcionalidade de outro caso de uso</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Generalização: como os atores relacionam entre si</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4244302" y="1452881"/>
            <a:ext cx="9799396" cy="7511213"/>
          </a:xfrm>
          <a:custGeom>
            <a:avLst/>
            <a:gdLst/>
            <a:ahLst/>
            <a:cxnLst/>
            <a:rect r="r" b="b" t="t" l="l"/>
            <a:pathLst>
              <a:path h="7511213" w="9799396">
                <a:moveTo>
                  <a:pt x="0" y="0"/>
                </a:moveTo>
                <a:lnTo>
                  <a:pt x="9799396" y="0"/>
                </a:lnTo>
                <a:lnTo>
                  <a:pt x="9799396" y="7511212"/>
                </a:lnTo>
                <a:lnTo>
                  <a:pt x="0" y="7511212"/>
                </a:lnTo>
                <a:lnTo>
                  <a:pt x="0" y="0"/>
                </a:lnTo>
                <a:close/>
              </a:path>
            </a:pathLst>
          </a:custGeom>
          <a:blipFill>
            <a:blip r:embed="rId2"/>
            <a:stretch>
              <a:fillRect l="0" t="0" r="0" b="0"/>
            </a:stretch>
          </a:blipFill>
        </p:spPr>
      </p:sp>
      <p:sp>
        <p:nvSpPr>
          <p:cNvPr name="TextBox 6" id="6"/>
          <p:cNvSpPr txBox="true"/>
          <p:nvPr/>
        </p:nvSpPr>
        <p:spPr>
          <a:xfrm rot="0">
            <a:off x="-1617743" y="942975"/>
            <a:ext cx="7436192"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Tela inicial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2956859" y="1694521"/>
            <a:ext cx="12374281" cy="7563779"/>
          </a:xfrm>
          <a:custGeom>
            <a:avLst/>
            <a:gdLst/>
            <a:ahLst/>
            <a:cxnLst/>
            <a:rect r="r" b="b" t="t" l="l"/>
            <a:pathLst>
              <a:path h="7563779" w="12374281">
                <a:moveTo>
                  <a:pt x="0" y="0"/>
                </a:moveTo>
                <a:lnTo>
                  <a:pt x="12374282" y="0"/>
                </a:lnTo>
                <a:lnTo>
                  <a:pt x="12374282" y="7563779"/>
                </a:lnTo>
                <a:lnTo>
                  <a:pt x="0" y="7563779"/>
                </a:lnTo>
                <a:lnTo>
                  <a:pt x="0" y="0"/>
                </a:lnTo>
                <a:close/>
              </a:path>
            </a:pathLst>
          </a:custGeom>
          <a:blipFill>
            <a:blip r:embed="rId2"/>
            <a:stretch>
              <a:fillRect l="0" t="0" r="0" b="0"/>
            </a:stretch>
          </a:blipFill>
        </p:spPr>
      </p:sp>
      <p:sp>
        <p:nvSpPr>
          <p:cNvPr name="TextBox 6" id="6"/>
          <p:cNvSpPr txBox="true"/>
          <p:nvPr/>
        </p:nvSpPr>
        <p:spPr>
          <a:xfrm rot="0">
            <a:off x="1028700" y="942975"/>
            <a:ext cx="3104674"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Agendar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368208" y="1873237"/>
            <a:ext cx="11551584" cy="6930951"/>
          </a:xfrm>
          <a:custGeom>
            <a:avLst/>
            <a:gdLst/>
            <a:ahLst/>
            <a:cxnLst/>
            <a:rect r="r" b="b" t="t" l="l"/>
            <a:pathLst>
              <a:path h="6930951" w="11551584">
                <a:moveTo>
                  <a:pt x="0" y="0"/>
                </a:moveTo>
                <a:lnTo>
                  <a:pt x="11551584" y="0"/>
                </a:lnTo>
                <a:lnTo>
                  <a:pt x="11551584" y="6930951"/>
                </a:lnTo>
                <a:lnTo>
                  <a:pt x="0" y="6930951"/>
                </a:lnTo>
                <a:lnTo>
                  <a:pt x="0" y="0"/>
                </a:lnTo>
                <a:close/>
              </a:path>
            </a:pathLst>
          </a:custGeom>
          <a:blipFill>
            <a:blip r:embed="rId2"/>
            <a:stretch>
              <a:fillRect l="0" t="0" r="0" b="0"/>
            </a:stretch>
          </a:blipFill>
        </p:spPr>
      </p:sp>
      <p:sp>
        <p:nvSpPr>
          <p:cNvPr name="TextBox 6" id="6"/>
          <p:cNvSpPr txBox="true"/>
          <p:nvPr/>
        </p:nvSpPr>
        <p:spPr>
          <a:xfrm rot="0">
            <a:off x="1028700" y="942975"/>
            <a:ext cx="4629983"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Operações da Imobiliária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2353278" y="1639318"/>
            <a:ext cx="13136176" cy="7618982"/>
          </a:xfrm>
          <a:custGeom>
            <a:avLst/>
            <a:gdLst/>
            <a:ahLst/>
            <a:cxnLst/>
            <a:rect r="r" b="b" t="t" l="l"/>
            <a:pathLst>
              <a:path h="7618982" w="13136176">
                <a:moveTo>
                  <a:pt x="0" y="0"/>
                </a:moveTo>
                <a:lnTo>
                  <a:pt x="13136176" y="0"/>
                </a:lnTo>
                <a:lnTo>
                  <a:pt x="13136176" y="7618982"/>
                </a:lnTo>
                <a:lnTo>
                  <a:pt x="0" y="7618982"/>
                </a:lnTo>
                <a:lnTo>
                  <a:pt x="0" y="0"/>
                </a:lnTo>
                <a:close/>
              </a:path>
            </a:pathLst>
          </a:custGeom>
          <a:blipFill>
            <a:blip r:embed="rId2"/>
            <a:stretch>
              <a:fillRect l="0" t="0" r="0" b="0"/>
            </a:stretch>
          </a:blipFill>
        </p:spPr>
      </p:sp>
      <p:sp>
        <p:nvSpPr>
          <p:cNvPr name="TextBox 6" id="6"/>
          <p:cNvSpPr txBox="true"/>
          <p:nvPr/>
        </p:nvSpPr>
        <p:spPr>
          <a:xfrm rot="0">
            <a:off x="-1364818" y="942975"/>
            <a:ext cx="7436192"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Iniciar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4433157" y="2051772"/>
            <a:ext cx="9421685" cy="6618161"/>
          </a:xfrm>
          <a:custGeom>
            <a:avLst/>
            <a:gdLst/>
            <a:ahLst/>
            <a:cxnLst/>
            <a:rect r="r" b="b" t="t" l="l"/>
            <a:pathLst>
              <a:path h="6618161" w="9421685">
                <a:moveTo>
                  <a:pt x="0" y="0"/>
                </a:moveTo>
                <a:lnTo>
                  <a:pt x="9421686" y="0"/>
                </a:lnTo>
                <a:lnTo>
                  <a:pt x="9421686" y="6618161"/>
                </a:lnTo>
                <a:lnTo>
                  <a:pt x="0" y="6618161"/>
                </a:lnTo>
                <a:lnTo>
                  <a:pt x="0" y="0"/>
                </a:lnTo>
                <a:close/>
              </a:path>
            </a:pathLst>
          </a:custGeom>
          <a:blipFill>
            <a:blip r:embed="rId2"/>
            <a:stretch>
              <a:fillRect l="0" t="0" r="-34915" b="-5156"/>
            </a:stretch>
          </a:blipFill>
        </p:spPr>
      </p:sp>
      <p:sp>
        <p:nvSpPr>
          <p:cNvPr name="TextBox 6" id="6"/>
          <p:cNvSpPr txBox="true"/>
          <p:nvPr/>
        </p:nvSpPr>
        <p:spPr>
          <a:xfrm rot="0">
            <a:off x="-966375" y="942975"/>
            <a:ext cx="7436192"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Gerenciar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317123" y="1827162"/>
            <a:ext cx="11653755" cy="7094223"/>
          </a:xfrm>
          <a:custGeom>
            <a:avLst/>
            <a:gdLst/>
            <a:ahLst/>
            <a:cxnLst/>
            <a:rect r="r" b="b" t="t" l="l"/>
            <a:pathLst>
              <a:path h="7094223" w="11653755">
                <a:moveTo>
                  <a:pt x="0" y="0"/>
                </a:moveTo>
                <a:lnTo>
                  <a:pt x="11653754" y="0"/>
                </a:lnTo>
                <a:lnTo>
                  <a:pt x="11653754" y="7094224"/>
                </a:lnTo>
                <a:lnTo>
                  <a:pt x="0" y="7094224"/>
                </a:lnTo>
                <a:lnTo>
                  <a:pt x="0" y="0"/>
                </a:lnTo>
                <a:close/>
              </a:path>
            </a:pathLst>
          </a:custGeom>
          <a:blipFill>
            <a:blip r:embed="rId2"/>
            <a:stretch>
              <a:fillRect l="0" t="0" r="0" b="0"/>
            </a:stretch>
          </a:blipFill>
        </p:spPr>
      </p:sp>
      <p:sp>
        <p:nvSpPr>
          <p:cNvPr name="TextBox 6" id="6"/>
          <p:cNvSpPr txBox="true"/>
          <p:nvPr/>
        </p:nvSpPr>
        <p:spPr>
          <a:xfrm rot="0">
            <a:off x="251241" y="942975"/>
            <a:ext cx="7436192"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Gerenciamento de  Relatórios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3065170" y="2346491"/>
            <a:ext cx="2541746" cy="2413268"/>
            <a:chOff x="0" y="0"/>
            <a:chExt cx="669431" cy="635593"/>
          </a:xfrm>
        </p:grpSpPr>
        <p:sp>
          <p:nvSpPr>
            <p:cNvPr name="Freeform 3" id="3"/>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FFAA1A"/>
            </a:solidFill>
          </p:spPr>
        </p:sp>
        <p:sp>
          <p:nvSpPr>
            <p:cNvPr name="TextBox 4" id="4"/>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645020" y="2415306"/>
            <a:ext cx="6548317" cy="6199909"/>
            <a:chOff x="0" y="0"/>
            <a:chExt cx="1014506" cy="960528"/>
          </a:xfrm>
        </p:grpSpPr>
        <p:sp>
          <p:nvSpPr>
            <p:cNvPr name="Freeform 6" id="6"/>
            <p:cNvSpPr/>
            <p:nvPr/>
          </p:nvSpPr>
          <p:spPr>
            <a:xfrm flipH="false" flipV="false" rot="0">
              <a:off x="0" y="0"/>
              <a:ext cx="1014506" cy="960528"/>
            </a:xfrm>
            <a:custGeom>
              <a:avLst/>
              <a:gdLst/>
              <a:ahLst/>
              <a:cxnLst/>
              <a:rect r="r" b="b" t="t" l="l"/>
              <a:pathLst>
                <a:path h="960528" w="1014506">
                  <a:moveTo>
                    <a:pt x="0" y="0"/>
                  </a:moveTo>
                  <a:lnTo>
                    <a:pt x="1014506" y="0"/>
                  </a:lnTo>
                  <a:lnTo>
                    <a:pt x="1014506" y="960528"/>
                  </a:lnTo>
                  <a:lnTo>
                    <a:pt x="0" y="960528"/>
                  </a:lnTo>
                  <a:close/>
                </a:path>
              </a:pathLst>
            </a:custGeom>
            <a:blipFill>
              <a:blip r:embed="rId2"/>
              <a:stretch>
                <a:fillRect l="0" t="-33991" r="0" b="-33991"/>
              </a:stretch>
            </a:blipFill>
            <a:ln w="76200" cap="sq">
              <a:solidFill>
                <a:srgbClr val="D68326"/>
              </a:solidFill>
              <a:prstDash val="solid"/>
              <a:miter/>
            </a:ln>
          </p:spPr>
        </p:sp>
      </p:grpSp>
      <p:grpSp>
        <p:nvGrpSpPr>
          <p:cNvPr name="Group 7" id="7"/>
          <p:cNvGrpSpPr/>
          <p:nvPr/>
        </p:nvGrpSpPr>
        <p:grpSpPr>
          <a:xfrm rot="0">
            <a:off x="17623620" y="2577304"/>
            <a:ext cx="664380" cy="3465756"/>
            <a:chOff x="0" y="0"/>
            <a:chExt cx="174981" cy="912792"/>
          </a:xfrm>
        </p:grpSpPr>
        <p:sp>
          <p:nvSpPr>
            <p:cNvPr name="Freeform 8" id="8"/>
            <p:cNvSpPr/>
            <p:nvPr/>
          </p:nvSpPr>
          <p:spPr>
            <a:xfrm flipH="false" flipV="false" rot="0">
              <a:off x="0" y="0"/>
              <a:ext cx="174981" cy="912792"/>
            </a:xfrm>
            <a:custGeom>
              <a:avLst/>
              <a:gdLst/>
              <a:ahLst/>
              <a:cxnLst/>
              <a:rect r="r" b="b" t="t" l="l"/>
              <a:pathLst>
                <a:path h="912792" w="174981">
                  <a:moveTo>
                    <a:pt x="0" y="0"/>
                  </a:moveTo>
                  <a:lnTo>
                    <a:pt x="174981" y="0"/>
                  </a:lnTo>
                  <a:lnTo>
                    <a:pt x="174981" y="912792"/>
                  </a:lnTo>
                  <a:lnTo>
                    <a:pt x="0" y="912792"/>
                  </a:lnTo>
                  <a:close/>
                </a:path>
              </a:pathLst>
            </a:custGeom>
            <a:solidFill>
              <a:srgbClr val="D68326"/>
            </a:solidFill>
          </p:spPr>
        </p:sp>
        <p:sp>
          <p:nvSpPr>
            <p:cNvPr name="TextBox 9" id="9"/>
            <p:cNvSpPr txBox="true"/>
            <p:nvPr/>
          </p:nvSpPr>
          <p:spPr>
            <a:xfrm>
              <a:off x="0" y="-57150"/>
              <a:ext cx="174981" cy="969942"/>
            </a:xfrm>
            <a:prstGeom prst="rect">
              <a:avLst/>
            </a:prstGeom>
          </p:spPr>
          <p:txBody>
            <a:bodyPr anchor="ctr" rtlCol="false" tIns="50800" lIns="50800" bIns="50800" rIns="50800"/>
            <a:lstStyle/>
            <a:p>
              <a:pPr algn="ctr">
                <a:lnSpc>
                  <a:spcPts val="2799"/>
                </a:lnSpc>
              </a:pPr>
            </a:p>
          </p:txBody>
        </p:sp>
      </p:grpSp>
      <p:sp>
        <p:nvSpPr>
          <p:cNvPr name="TextBox 10" id="10"/>
          <p:cNvSpPr txBox="true"/>
          <p:nvPr/>
        </p:nvSpPr>
        <p:spPr>
          <a:xfrm rot="0">
            <a:off x="6627010" y="2443819"/>
            <a:ext cx="7133537" cy="426720"/>
          </a:xfrm>
          <a:prstGeom prst="rect">
            <a:avLst/>
          </a:prstGeom>
        </p:spPr>
        <p:txBody>
          <a:bodyPr anchor="t" rtlCol="false" tIns="0" lIns="0" bIns="0" rIns="0">
            <a:spAutoFit/>
          </a:bodyPr>
          <a:lstStyle/>
          <a:p>
            <a:pPr algn="just">
              <a:lnSpc>
                <a:spcPts val="3450"/>
              </a:lnSpc>
            </a:pPr>
            <a:r>
              <a:rPr lang="en-US" sz="2300">
                <a:solidFill>
                  <a:srgbClr val="FFFFFF"/>
                </a:solidFill>
                <a:latin typeface="Poppins"/>
                <a:ea typeface="Poppins"/>
                <a:cs typeface="Poppins"/>
                <a:sym typeface="Poppins"/>
              </a:rPr>
              <a:t>Gerenciamento de Vistorias de Imóveis</a:t>
            </a:r>
          </a:p>
        </p:txBody>
      </p:sp>
      <p:sp>
        <p:nvSpPr>
          <p:cNvPr name="TextBox 11" id="11"/>
          <p:cNvSpPr txBox="true"/>
          <p:nvPr/>
        </p:nvSpPr>
        <p:spPr>
          <a:xfrm rot="0">
            <a:off x="6627010" y="3486489"/>
            <a:ext cx="10632290" cy="426720"/>
          </a:xfrm>
          <a:prstGeom prst="rect">
            <a:avLst/>
          </a:prstGeom>
        </p:spPr>
        <p:txBody>
          <a:bodyPr anchor="t" rtlCol="false" tIns="0" lIns="0" bIns="0" rIns="0">
            <a:spAutoFit/>
          </a:bodyPr>
          <a:lstStyle/>
          <a:p>
            <a:pPr algn="just">
              <a:lnSpc>
                <a:spcPts val="3450"/>
              </a:lnSpc>
            </a:pPr>
            <a:r>
              <a:rPr lang="en-US" sz="2300">
                <a:solidFill>
                  <a:srgbClr val="FFFFFF"/>
                </a:solidFill>
                <a:latin typeface="Poppins"/>
                <a:ea typeface="Poppins"/>
                <a:cs typeface="Poppins"/>
                <a:sym typeface="Poppins"/>
              </a:rPr>
              <a:t>Projeto e Desenvolvimento de Software</a:t>
            </a:r>
          </a:p>
        </p:txBody>
      </p:sp>
      <p:sp>
        <p:nvSpPr>
          <p:cNvPr name="TextBox 12" id="12"/>
          <p:cNvSpPr txBox="true"/>
          <p:nvPr/>
        </p:nvSpPr>
        <p:spPr>
          <a:xfrm rot="0">
            <a:off x="6627010" y="4626610"/>
            <a:ext cx="10342310" cy="1741170"/>
          </a:xfrm>
          <a:prstGeom prst="rect">
            <a:avLst/>
          </a:prstGeom>
        </p:spPr>
        <p:txBody>
          <a:bodyPr anchor="t" rtlCol="false" tIns="0" lIns="0" bIns="0" rIns="0">
            <a:spAutoFit/>
          </a:bodyPr>
          <a:lstStyle/>
          <a:p>
            <a:pPr algn="just">
              <a:lnSpc>
                <a:spcPts val="3450"/>
              </a:lnSpc>
            </a:pPr>
            <a:r>
              <a:rPr lang="en-US" sz="2300">
                <a:solidFill>
                  <a:srgbClr val="FFFFFF"/>
                </a:solidFill>
                <a:latin typeface="Poppins"/>
                <a:ea typeface="Poppins"/>
                <a:cs typeface="Poppins"/>
                <a:sym typeface="Poppins"/>
              </a:rPr>
              <a:t>Esta apresentação tem como objetivo detalhar o desenvolvimento de um software inovador para resolver um problema específico enfrentado pela Atlas Imóveis. Iremos demonstrar as etapas do processo, desde levantamento de requisitos à diagramação.</a:t>
            </a:r>
          </a:p>
        </p:txBody>
      </p:sp>
      <p:sp>
        <p:nvSpPr>
          <p:cNvPr name="TextBox 13" id="13"/>
          <p:cNvSpPr txBox="true"/>
          <p:nvPr/>
        </p:nvSpPr>
        <p:spPr>
          <a:xfrm rot="0">
            <a:off x="6627010" y="7078980"/>
            <a:ext cx="10632290" cy="2179320"/>
          </a:xfrm>
          <a:prstGeom prst="rect">
            <a:avLst/>
          </a:prstGeom>
        </p:spPr>
        <p:txBody>
          <a:bodyPr anchor="t" rtlCol="false" tIns="0" lIns="0" bIns="0" rIns="0">
            <a:spAutoFit/>
          </a:bodyPr>
          <a:lstStyle/>
          <a:p>
            <a:pPr algn="just" marL="496571" indent="-248285" lvl="1">
              <a:lnSpc>
                <a:spcPts val="3450"/>
              </a:lnSpc>
              <a:buAutoNum type="arabicPeriod" startAt="1"/>
            </a:pPr>
            <a:r>
              <a:rPr lang="en-US" sz="2300">
                <a:solidFill>
                  <a:srgbClr val="FFFFFF"/>
                </a:solidFill>
                <a:latin typeface="Poppins"/>
                <a:ea typeface="Poppins"/>
                <a:cs typeface="Poppins"/>
                <a:sym typeface="Poppins"/>
              </a:rPr>
              <a:t> Antonio Claudino S. Neto</a:t>
            </a:r>
          </a:p>
          <a:p>
            <a:pPr algn="just" marL="496571" indent="-248285" lvl="1">
              <a:lnSpc>
                <a:spcPts val="3450"/>
              </a:lnSpc>
              <a:buAutoNum type="arabicPeriod" startAt="1"/>
            </a:pPr>
            <a:r>
              <a:rPr lang="en-US" sz="2300">
                <a:solidFill>
                  <a:srgbClr val="FFFFFF"/>
                </a:solidFill>
                <a:latin typeface="Poppins"/>
                <a:ea typeface="Poppins"/>
                <a:cs typeface="Poppins"/>
                <a:sym typeface="Poppins"/>
              </a:rPr>
              <a:t> Isabela Oliveira de Castro Moreira</a:t>
            </a:r>
          </a:p>
          <a:p>
            <a:pPr algn="just" marL="496571" indent="-248285" lvl="1">
              <a:lnSpc>
                <a:spcPts val="3450"/>
              </a:lnSpc>
              <a:buAutoNum type="arabicPeriod" startAt="1"/>
            </a:pPr>
            <a:r>
              <a:rPr lang="en-US" sz="2300">
                <a:solidFill>
                  <a:srgbClr val="FFFFFF"/>
                </a:solidFill>
                <a:latin typeface="Poppins"/>
                <a:ea typeface="Poppins"/>
                <a:cs typeface="Poppins"/>
                <a:sym typeface="Poppins"/>
              </a:rPr>
              <a:t> Leônidas Ferreira da S. Serra</a:t>
            </a:r>
          </a:p>
          <a:p>
            <a:pPr algn="just" marL="496571" indent="-248285" lvl="1">
              <a:lnSpc>
                <a:spcPts val="3450"/>
              </a:lnSpc>
              <a:buAutoNum type="arabicPeriod" startAt="1"/>
            </a:pPr>
            <a:r>
              <a:rPr lang="en-US" sz="2300">
                <a:solidFill>
                  <a:srgbClr val="FFFFFF"/>
                </a:solidFill>
                <a:latin typeface="Poppins"/>
                <a:ea typeface="Poppins"/>
                <a:cs typeface="Poppins"/>
                <a:sym typeface="Poppins"/>
              </a:rPr>
              <a:t> Luís Felipe Oliveira Paiva</a:t>
            </a:r>
          </a:p>
          <a:p>
            <a:pPr algn="just" marL="496571" indent="-248285" lvl="1">
              <a:lnSpc>
                <a:spcPts val="3450"/>
              </a:lnSpc>
              <a:buAutoNum type="arabicPeriod" startAt="1"/>
            </a:pPr>
            <a:r>
              <a:rPr lang="en-US" sz="2300">
                <a:solidFill>
                  <a:srgbClr val="FFFFFF"/>
                </a:solidFill>
                <a:latin typeface="Poppins"/>
                <a:ea typeface="Poppins"/>
                <a:cs typeface="Poppins"/>
                <a:sym typeface="Poppins"/>
              </a:rPr>
              <a:t> Maria Laura R. U. Cronemberger</a:t>
            </a:r>
          </a:p>
        </p:txBody>
      </p:sp>
      <p:sp>
        <p:nvSpPr>
          <p:cNvPr name="TextBox 14" id="14"/>
          <p:cNvSpPr txBox="true"/>
          <p:nvPr/>
        </p:nvSpPr>
        <p:spPr>
          <a:xfrm rot="0">
            <a:off x="6627010" y="1873417"/>
            <a:ext cx="2516990" cy="473074"/>
          </a:xfrm>
          <a:prstGeom prst="rect">
            <a:avLst/>
          </a:prstGeom>
        </p:spPr>
        <p:txBody>
          <a:bodyPr anchor="t" rtlCol="false" tIns="0" lIns="0" bIns="0" rIns="0">
            <a:spAutoFit/>
          </a:bodyPr>
          <a:lstStyle/>
          <a:p>
            <a:pPr algn="l">
              <a:lnSpc>
                <a:spcPts val="3910"/>
              </a:lnSpc>
            </a:pPr>
            <a:r>
              <a:rPr lang="en-US" b="true" sz="2300" spc="1104">
                <a:solidFill>
                  <a:srgbClr val="FFAA1A"/>
                </a:solidFill>
                <a:latin typeface="Poppins Bold"/>
                <a:ea typeface="Poppins Bold"/>
                <a:cs typeface="Poppins Bold"/>
                <a:sym typeface="Poppins Bold"/>
              </a:rPr>
              <a:t>TÍTULO</a:t>
            </a:r>
          </a:p>
        </p:txBody>
      </p:sp>
      <p:sp>
        <p:nvSpPr>
          <p:cNvPr name="TextBox 15" id="15"/>
          <p:cNvSpPr txBox="true"/>
          <p:nvPr/>
        </p:nvSpPr>
        <p:spPr>
          <a:xfrm rot="0">
            <a:off x="6627010" y="2918164"/>
            <a:ext cx="4667345" cy="473074"/>
          </a:xfrm>
          <a:prstGeom prst="rect">
            <a:avLst/>
          </a:prstGeom>
        </p:spPr>
        <p:txBody>
          <a:bodyPr anchor="t" rtlCol="false" tIns="0" lIns="0" bIns="0" rIns="0">
            <a:spAutoFit/>
          </a:bodyPr>
          <a:lstStyle/>
          <a:p>
            <a:pPr algn="l">
              <a:lnSpc>
                <a:spcPts val="3910"/>
              </a:lnSpc>
            </a:pPr>
            <a:r>
              <a:rPr lang="en-US" b="true" sz="2300" spc="1104">
                <a:solidFill>
                  <a:srgbClr val="FFAA1A"/>
                </a:solidFill>
                <a:latin typeface="Poppins Bold"/>
                <a:ea typeface="Poppins Bold"/>
                <a:cs typeface="Poppins Bold"/>
                <a:sym typeface="Poppins Bold"/>
              </a:rPr>
              <a:t>DISCIPLINA</a:t>
            </a:r>
          </a:p>
        </p:txBody>
      </p:sp>
      <p:sp>
        <p:nvSpPr>
          <p:cNvPr name="TextBox 16" id="16"/>
          <p:cNvSpPr txBox="true"/>
          <p:nvPr/>
        </p:nvSpPr>
        <p:spPr>
          <a:xfrm rot="0">
            <a:off x="6627010" y="4010661"/>
            <a:ext cx="4979078" cy="473075"/>
          </a:xfrm>
          <a:prstGeom prst="rect">
            <a:avLst/>
          </a:prstGeom>
        </p:spPr>
        <p:txBody>
          <a:bodyPr anchor="t" rtlCol="false" tIns="0" lIns="0" bIns="0" rIns="0">
            <a:spAutoFit/>
          </a:bodyPr>
          <a:lstStyle/>
          <a:p>
            <a:pPr algn="l">
              <a:lnSpc>
                <a:spcPts val="3910"/>
              </a:lnSpc>
            </a:pPr>
            <a:r>
              <a:rPr lang="en-US" b="true" sz="2300" spc="1104">
                <a:solidFill>
                  <a:srgbClr val="FFAA1A"/>
                </a:solidFill>
                <a:latin typeface="Poppins Bold"/>
                <a:ea typeface="Poppins Bold"/>
                <a:cs typeface="Poppins Bold"/>
                <a:sym typeface="Poppins Bold"/>
              </a:rPr>
              <a:t>DESCRIÇÃO</a:t>
            </a:r>
          </a:p>
        </p:txBody>
      </p:sp>
      <p:sp>
        <p:nvSpPr>
          <p:cNvPr name="TextBox 17" id="17"/>
          <p:cNvSpPr txBox="true"/>
          <p:nvPr/>
        </p:nvSpPr>
        <p:spPr>
          <a:xfrm rot="0">
            <a:off x="6627010" y="6463030"/>
            <a:ext cx="4979078" cy="473075"/>
          </a:xfrm>
          <a:prstGeom prst="rect">
            <a:avLst/>
          </a:prstGeom>
        </p:spPr>
        <p:txBody>
          <a:bodyPr anchor="t" rtlCol="false" tIns="0" lIns="0" bIns="0" rIns="0">
            <a:spAutoFit/>
          </a:bodyPr>
          <a:lstStyle/>
          <a:p>
            <a:pPr algn="l">
              <a:lnSpc>
                <a:spcPts val="3910"/>
              </a:lnSpc>
            </a:pPr>
            <a:r>
              <a:rPr lang="en-US" b="true" sz="2300" spc="1104">
                <a:solidFill>
                  <a:srgbClr val="FFAA1A"/>
                </a:solidFill>
                <a:latin typeface="Poppins Bold"/>
                <a:ea typeface="Poppins Bold"/>
                <a:cs typeface="Poppins Bold"/>
                <a:sym typeface="Poppins Bold"/>
              </a:rPr>
              <a:t>INTEGRANTES</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a:t>
            </a:r>
          </a:p>
        </p:txBody>
      </p:sp>
      <p:sp>
        <p:nvSpPr>
          <p:cNvPr name="AutoShape 19" id="19"/>
          <p:cNvSpPr/>
          <p:nvPr/>
        </p:nvSpPr>
        <p:spPr>
          <a:xfrm>
            <a:off x="10767060" y="9277350"/>
            <a:ext cx="6492240" cy="0"/>
          </a:xfrm>
          <a:prstGeom prst="line">
            <a:avLst/>
          </a:prstGeom>
          <a:ln cap="flat" w="38100">
            <a:solidFill>
              <a:srgbClr val="FFFFFF"/>
            </a:solidFill>
            <a:prstDash val="solid"/>
            <a:headEnd type="none" len="sm" w="sm"/>
            <a:tailEnd type="arrow" len="sm" w="med"/>
          </a:ln>
        </p:spPr>
      </p:sp>
    </p:spTree>
  </p:cSld>
  <p:clrMapOvr>
    <a:masterClrMapping/>
  </p:clrMapOvr>
</p:sld>
</file>

<file path=ppt/slides/slide20.xml><?xml version="1.0" encoding="utf-8"?>
<p:sld xmlns:p="http://schemas.openxmlformats.org/presentationml/2006/main" xmlns:a="http://schemas.openxmlformats.org/drawingml/2006/main">
  <p:cSld>
    <p:bg>
      <p:bgPr>
        <a:solidFill>
          <a:srgbClr val="100B09"/>
        </a:solidFill>
      </p:bgPr>
    </p:bg>
    <p:spTree>
      <p:nvGrpSpPr>
        <p:cNvPr id="1" name=""/>
        <p:cNvGrpSpPr/>
        <p:nvPr/>
      </p:nvGrpSpPr>
      <p:grpSpPr>
        <a:xfrm>
          <a:off x="0" y="0"/>
          <a:ext cx="0" cy="0"/>
          <a:chOff x="0" y="0"/>
          <a:chExt cx="0" cy="0"/>
        </a:xfrm>
      </p:grpSpPr>
      <p:sp>
        <p:nvSpPr>
          <p:cNvPr name="TextBox 2" id="2"/>
          <p:cNvSpPr txBox="true"/>
          <p:nvPr/>
        </p:nvSpPr>
        <p:spPr>
          <a:xfrm rot="0">
            <a:off x="1246913" y="5238750"/>
            <a:ext cx="12244677" cy="1013988"/>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DIAGRAMA DE CLASSES</a:t>
            </a:r>
          </a:p>
        </p:txBody>
      </p:sp>
      <p:grpSp>
        <p:nvGrpSpPr>
          <p:cNvPr name="Group 3" id="3"/>
          <p:cNvGrpSpPr/>
          <p:nvPr/>
        </p:nvGrpSpPr>
        <p:grpSpPr>
          <a:xfrm rot="0">
            <a:off x="-80949" y="2820815"/>
            <a:ext cx="664380" cy="7600284"/>
            <a:chOff x="0" y="0"/>
            <a:chExt cx="174981" cy="2001721"/>
          </a:xfrm>
        </p:grpSpPr>
        <p:sp>
          <p:nvSpPr>
            <p:cNvPr name="Freeform 4" id="4"/>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5" id="5"/>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AutoShape 6" id="6"/>
          <p:cNvSpPr/>
          <p:nvPr/>
        </p:nvSpPr>
        <p:spPr>
          <a:xfrm flipV="true">
            <a:off x="1246946" y="6252738"/>
            <a:ext cx="11450139" cy="38100"/>
          </a:xfrm>
          <a:prstGeom prst="line">
            <a:avLst/>
          </a:prstGeom>
          <a:ln cap="flat" w="38100">
            <a:solidFill>
              <a:srgbClr val="B66811"/>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462957" y="2054776"/>
            <a:ext cx="6548317" cy="6177448"/>
            <a:chOff x="0" y="0"/>
            <a:chExt cx="1014506" cy="957048"/>
          </a:xfrm>
        </p:grpSpPr>
        <p:sp>
          <p:nvSpPr>
            <p:cNvPr name="Freeform 6" id="6"/>
            <p:cNvSpPr/>
            <p:nvPr/>
          </p:nvSpPr>
          <p:spPr>
            <a:xfrm flipH="false" flipV="false" rot="0">
              <a:off x="0" y="0"/>
              <a:ext cx="1014506" cy="957048"/>
            </a:xfrm>
            <a:custGeom>
              <a:avLst/>
              <a:gdLst/>
              <a:ahLst/>
              <a:cxnLst/>
              <a:rect r="r" b="b" t="t" l="l"/>
              <a:pathLst>
                <a:path h="957048" w="1014506">
                  <a:moveTo>
                    <a:pt x="0" y="0"/>
                  </a:moveTo>
                  <a:lnTo>
                    <a:pt x="1014506" y="0"/>
                  </a:lnTo>
                  <a:lnTo>
                    <a:pt x="1014506" y="957048"/>
                  </a:lnTo>
                  <a:lnTo>
                    <a:pt x="0" y="957048"/>
                  </a:lnTo>
                  <a:close/>
                </a:path>
              </a:pathLst>
            </a:custGeom>
            <a:blipFill>
              <a:blip r:embed="rId2"/>
              <a:stretch>
                <a:fillRect l="-21244" t="0" r="-6915" b="0"/>
              </a:stretch>
            </a:blipFill>
            <a:ln w="76200" cap="sq">
              <a:solidFill>
                <a:srgbClr val="D68326"/>
              </a:solidFill>
              <a:prstDash val="solid"/>
              <a:miter/>
            </a:ln>
          </p:spPr>
        </p:sp>
      </p:grpSp>
      <p:sp>
        <p:nvSpPr>
          <p:cNvPr name="TextBox 7" id="7"/>
          <p:cNvSpPr txBox="true"/>
          <p:nvPr/>
        </p:nvSpPr>
        <p:spPr>
          <a:xfrm rot="0">
            <a:off x="1028700" y="2295525"/>
            <a:ext cx="8115300" cy="560070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FFFFFF"/>
                </a:solidFill>
                <a:latin typeface="Poppins"/>
                <a:ea typeface="Poppins"/>
                <a:cs typeface="Poppins"/>
                <a:sym typeface="Poppins"/>
              </a:rPr>
              <a:t>Um diagrama de classes descreve os tipos de elementos presentes no sistema e o relacionamento entre eles </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Elementos de uma classe</a:t>
            </a:r>
          </a:p>
          <a:p>
            <a:pPr algn="just" marL="1079496" indent="-359832" lvl="2">
              <a:lnSpc>
                <a:spcPts val="3749"/>
              </a:lnSpc>
              <a:buFont typeface="Arial"/>
              <a:buChar char="⚬"/>
            </a:pPr>
            <a:r>
              <a:rPr lang="en-US" sz="2499">
                <a:solidFill>
                  <a:srgbClr val="FFFFFF"/>
                </a:solidFill>
                <a:latin typeface="Poppins"/>
                <a:ea typeface="Poppins"/>
                <a:cs typeface="Poppins"/>
                <a:sym typeface="Poppins"/>
              </a:rPr>
              <a:t>Atributos: armazenam dados e objetos de uma classes</a:t>
            </a:r>
          </a:p>
          <a:p>
            <a:pPr algn="just" marL="1079496" indent="-359832" lvl="2">
              <a:lnSpc>
                <a:spcPts val="3749"/>
              </a:lnSpc>
              <a:buFont typeface="Arial"/>
              <a:buChar char="⚬"/>
            </a:pPr>
            <a:r>
              <a:rPr lang="en-US" sz="2499">
                <a:solidFill>
                  <a:srgbClr val="FFFFFF"/>
                </a:solidFill>
                <a:latin typeface="Poppins"/>
                <a:ea typeface="Poppins"/>
                <a:cs typeface="Poppins"/>
                <a:sym typeface="Poppins"/>
              </a:rPr>
              <a:t>Métodos: indicam as funções que a instância de uma classe pode executar</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A instância de uma classe é um objeto concreto criado a partir de uma classe</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6575271" y="3694768"/>
            <a:ext cx="5553907" cy="2470768"/>
          </a:xfrm>
          <a:custGeom>
            <a:avLst/>
            <a:gdLst/>
            <a:ahLst/>
            <a:cxnLst/>
            <a:rect r="r" b="b" t="t" l="l"/>
            <a:pathLst>
              <a:path h="2470768" w="5553907">
                <a:moveTo>
                  <a:pt x="0" y="0"/>
                </a:moveTo>
                <a:lnTo>
                  <a:pt x="5553908" y="0"/>
                </a:lnTo>
                <a:lnTo>
                  <a:pt x="5553908" y="2470767"/>
                </a:lnTo>
                <a:lnTo>
                  <a:pt x="0" y="2470767"/>
                </a:lnTo>
                <a:lnTo>
                  <a:pt x="0" y="0"/>
                </a:lnTo>
                <a:close/>
              </a:path>
            </a:pathLst>
          </a:custGeom>
          <a:blipFill>
            <a:blip r:embed="rId2"/>
            <a:stretch>
              <a:fillRect l="-11709" t="-15591" r="-30694" b="-126485"/>
            </a:stretch>
          </a:blipFill>
        </p:spPr>
      </p:sp>
      <p:sp>
        <p:nvSpPr>
          <p:cNvPr name="Freeform 6" id="6"/>
          <p:cNvSpPr/>
          <p:nvPr/>
        </p:nvSpPr>
        <p:spPr>
          <a:xfrm flipH="false" flipV="false" rot="0">
            <a:off x="12505224" y="3683598"/>
            <a:ext cx="5553907" cy="2470768"/>
          </a:xfrm>
          <a:custGeom>
            <a:avLst/>
            <a:gdLst/>
            <a:ahLst/>
            <a:cxnLst/>
            <a:rect r="r" b="b" t="t" l="l"/>
            <a:pathLst>
              <a:path h="2470768" w="5553907">
                <a:moveTo>
                  <a:pt x="0" y="0"/>
                </a:moveTo>
                <a:lnTo>
                  <a:pt x="5553907" y="0"/>
                </a:lnTo>
                <a:lnTo>
                  <a:pt x="5553907" y="2470768"/>
                </a:lnTo>
                <a:lnTo>
                  <a:pt x="0" y="2470768"/>
                </a:lnTo>
                <a:lnTo>
                  <a:pt x="0" y="0"/>
                </a:lnTo>
                <a:close/>
              </a:path>
            </a:pathLst>
          </a:custGeom>
          <a:blipFill>
            <a:blip r:embed="rId2"/>
            <a:stretch>
              <a:fillRect l="-16158" t="-126360" r="-26245" b="-15716"/>
            </a:stretch>
          </a:blipFill>
        </p:spPr>
      </p:sp>
      <p:sp>
        <p:nvSpPr>
          <p:cNvPr name="Freeform 7" id="7"/>
          <p:cNvSpPr/>
          <p:nvPr/>
        </p:nvSpPr>
        <p:spPr>
          <a:xfrm flipH="false" flipV="false" rot="0">
            <a:off x="802526" y="3683598"/>
            <a:ext cx="5509005" cy="2481937"/>
          </a:xfrm>
          <a:custGeom>
            <a:avLst/>
            <a:gdLst/>
            <a:ahLst/>
            <a:cxnLst/>
            <a:rect r="r" b="b" t="t" l="l"/>
            <a:pathLst>
              <a:path h="2481937" w="5509005">
                <a:moveTo>
                  <a:pt x="0" y="0"/>
                </a:moveTo>
                <a:lnTo>
                  <a:pt x="5509006" y="0"/>
                </a:lnTo>
                <a:lnTo>
                  <a:pt x="5509006" y="2481937"/>
                </a:lnTo>
                <a:lnTo>
                  <a:pt x="0" y="2481937"/>
                </a:lnTo>
                <a:lnTo>
                  <a:pt x="0" y="0"/>
                </a:lnTo>
                <a:close/>
              </a:path>
            </a:pathLst>
          </a:custGeom>
          <a:blipFill>
            <a:blip r:embed="rId3"/>
            <a:stretch>
              <a:fillRect l="-15390" t="-39996" r="-24234" b="-94379"/>
            </a:stretch>
          </a:blipFill>
        </p:spPr>
      </p:sp>
      <p:sp>
        <p:nvSpPr>
          <p:cNvPr name="TextBox 8" id="8"/>
          <p:cNvSpPr txBox="true"/>
          <p:nvPr/>
        </p:nvSpPr>
        <p:spPr>
          <a:xfrm rot="0">
            <a:off x="907014" y="6400990"/>
            <a:ext cx="518928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Associação</a:t>
            </a:r>
          </a:p>
        </p:txBody>
      </p:sp>
      <p:sp>
        <p:nvSpPr>
          <p:cNvPr name="TextBox 9" id="9"/>
          <p:cNvSpPr txBox="true"/>
          <p:nvPr/>
        </p:nvSpPr>
        <p:spPr>
          <a:xfrm rot="0">
            <a:off x="-2291675" y="1095375"/>
            <a:ext cx="1037857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Relacionamentos</a:t>
            </a:r>
          </a:p>
        </p:txBody>
      </p:sp>
      <p:sp>
        <p:nvSpPr>
          <p:cNvPr name="TextBox 10" id="10"/>
          <p:cNvSpPr txBox="true"/>
          <p:nvPr/>
        </p:nvSpPr>
        <p:spPr>
          <a:xfrm rot="0">
            <a:off x="6575271" y="6400990"/>
            <a:ext cx="518928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Herança</a:t>
            </a:r>
          </a:p>
        </p:txBody>
      </p:sp>
      <p:sp>
        <p:nvSpPr>
          <p:cNvPr name="TextBox 11" id="11"/>
          <p:cNvSpPr txBox="true"/>
          <p:nvPr/>
        </p:nvSpPr>
        <p:spPr>
          <a:xfrm rot="0">
            <a:off x="12505224" y="6400990"/>
            <a:ext cx="518928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Agregação</a:t>
            </a:r>
          </a:p>
        </p:txBody>
      </p:sp>
      <p:sp>
        <p:nvSpPr>
          <p:cNvPr name="TextBox 12" id="1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452440" y="2009005"/>
            <a:ext cx="15383119" cy="7249295"/>
          </a:xfrm>
          <a:custGeom>
            <a:avLst/>
            <a:gdLst/>
            <a:ahLst/>
            <a:cxnLst/>
            <a:rect r="r" b="b" t="t" l="l"/>
            <a:pathLst>
              <a:path h="7249295" w="15383119">
                <a:moveTo>
                  <a:pt x="0" y="0"/>
                </a:moveTo>
                <a:lnTo>
                  <a:pt x="15383120" y="0"/>
                </a:lnTo>
                <a:lnTo>
                  <a:pt x="15383120" y="7249295"/>
                </a:lnTo>
                <a:lnTo>
                  <a:pt x="0" y="7249295"/>
                </a:lnTo>
                <a:lnTo>
                  <a:pt x="0" y="0"/>
                </a:lnTo>
                <a:close/>
              </a:path>
            </a:pathLst>
          </a:custGeom>
          <a:blipFill>
            <a:blip r:embed="rId2"/>
            <a:stretch>
              <a:fillRect l="0" t="0" r="0" b="0"/>
            </a:stretch>
          </a:blipFill>
        </p:spPr>
      </p:sp>
      <p:sp>
        <p:nvSpPr>
          <p:cNvPr name="TextBox 6" id="6"/>
          <p:cNvSpPr txBox="true"/>
          <p:nvPr/>
        </p:nvSpPr>
        <p:spPr>
          <a:xfrm rot="0">
            <a:off x="-2107160" y="942975"/>
            <a:ext cx="1037857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Diagrama de Classes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453724" y="942975"/>
            <a:ext cx="724271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Diagrama de Classes</a:t>
            </a:r>
          </a:p>
        </p:txBody>
      </p:sp>
      <p:sp>
        <p:nvSpPr>
          <p:cNvPr name="TextBox 6" id="6"/>
          <p:cNvSpPr txBox="true"/>
          <p:nvPr/>
        </p:nvSpPr>
        <p:spPr>
          <a:xfrm rot="0">
            <a:off x="583431" y="1367156"/>
            <a:ext cx="1037857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Notificacao, Funcionario, Imobiliaria e Vistoriador</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24</a:t>
            </a:r>
          </a:p>
        </p:txBody>
      </p:sp>
      <p:sp>
        <p:nvSpPr>
          <p:cNvPr name="Freeform 8" id="8"/>
          <p:cNvSpPr/>
          <p:nvPr/>
        </p:nvSpPr>
        <p:spPr>
          <a:xfrm flipH="false" flipV="false" rot="0">
            <a:off x="3949015" y="2417670"/>
            <a:ext cx="9944702" cy="6991442"/>
          </a:xfrm>
          <a:custGeom>
            <a:avLst/>
            <a:gdLst/>
            <a:ahLst/>
            <a:cxnLst/>
            <a:rect r="r" b="b" t="t" l="l"/>
            <a:pathLst>
              <a:path h="6991442" w="9944702">
                <a:moveTo>
                  <a:pt x="0" y="0"/>
                </a:moveTo>
                <a:lnTo>
                  <a:pt x="9944702" y="0"/>
                </a:lnTo>
                <a:lnTo>
                  <a:pt x="9944702" y="6991442"/>
                </a:lnTo>
                <a:lnTo>
                  <a:pt x="0" y="6991442"/>
                </a:lnTo>
                <a:lnTo>
                  <a:pt x="0" y="0"/>
                </a:lnTo>
                <a:close/>
              </a:path>
            </a:pathLst>
          </a:custGeom>
          <a:blipFill>
            <a:blip r:embed="rId2"/>
            <a:stretch>
              <a:fillRect l="0" t="0" r="-109229" b="-40249"/>
            </a:stretch>
          </a:blipFill>
        </p:spPr>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2107160" y="942975"/>
            <a:ext cx="1037857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Diagrama de Classes</a:t>
            </a:r>
          </a:p>
        </p:txBody>
      </p:sp>
      <p:sp>
        <p:nvSpPr>
          <p:cNvPr name="TextBox 6" id="6"/>
          <p:cNvSpPr txBox="true"/>
          <p:nvPr/>
        </p:nvSpPr>
        <p:spPr>
          <a:xfrm rot="0">
            <a:off x="583431" y="1367156"/>
            <a:ext cx="1224283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Funcionario, Imobiliaria, Vistoriador, Agendamento e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25</a:t>
            </a:r>
          </a:p>
        </p:txBody>
      </p:sp>
      <p:sp>
        <p:nvSpPr>
          <p:cNvPr name="Freeform 8" id="8"/>
          <p:cNvSpPr/>
          <p:nvPr/>
        </p:nvSpPr>
        <p:spPr>
          <a:xfrm flipH="false" flipV="false" rot="0">
            <a:off x="3382762" y="2383212"/>
            <a:ext cx="11118178" cy="6875088"/>
          </a:xfrm>
          <a:custGeom>
            <a:avLst/>
            <a:gdLst/>
            <a:ahLst/>
            <a:cxnLst/>
            <a:rect r="r" b="b" t="t" l="l"/>
            <a:pathLst>
              <a:path h="6875088" w="11118178">
                <a:moveTo>
                  <a:pt x="0" y="0"/>
                </a:moveTo>
                <a:lnTo>
                  <a:pt x="11118178" y="0"/>
                </a:lnTo>
                <a:lnTo>
                  <a:pt x="11118178" y="6875088"/>
                </a:lnTo>
                <a:lnTo>
                  <a:pt x="0" y="6875088"/>
                </a:lnTo>
                <a:lnTo>
                  <a:pt x="0" y="0"/>
                </a:lnTo>
                <a:close/>
              </a:path>
            </a:pathLst>
          </a:custGeom>
          <a:blipFill>
            <a:blip r:embed="rId2"/>
            <a:stretch>
              <a:fillRect l="-31259" t="-8028" r="-70213" b="-45512"/>
            </a:stretch>
          </a:blipFill>
        </p:spPr>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4588982" y="2455297"/>
            <a:ext cx="9110037" cy="6953815"/>
          </a:xfrm>
          <a:custGeom>
            <a:avLst/>
            <a:gdLst/>
            <a:ahLst/>
            <a:cxnLst/>
            <a:rect r="r" b="b" t="t" l="l"/>
            <a:pathLst>
              <a:path h="6953815" w="9110037">
                <a:moveTo>
                  <a:pt x="0" y="0"/>
                </a:moveTo>
                <a:lnTo>
                  <a:pt x="9110036" y="0"/>
                </a:lnTo>
                <a:lnTo>
                  <a:pt x="9110036" y="6953815"/>
                </a:lnTo>
                <a:lnTo>
                  <a:pt x="0" y="6953815"/>
                </a:lnTo>
                <a:lnTo>
                  <a:pt x="0" y="0"/>
                </a:lnTo>
                <a:close/>
              </a:path>
            </a:pathLst>
          </a:custGeom>
          <a:blipFill>
            <a:blip r:embed="rId2"/>
            <a:stretch>
              <a:fillRect l="-97319" t="-73788" r="-100403" b="-10993"/>
            </a:stretch>
          </a:blipFill>
        </p:spPr>
      </p:sp>
      <p:sp>
        <p:nvSpPr>
          <p:cNvPr name="TextBox 6" id="6"/>
          <p:cNvSpPr txBox="true"/>
          <p:nvPr/>
        </p:nvSpPr>
        <p:spPr>
          <a:xfrm rot="0">
            <a:off x="-453724" y="942975"/>
            <a:ext cx="724271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Diagrama de Classes</a:t>
            </a:r>
          </a:p>
        </p:txBody>
      </p:sp>
      <p:sp>
        <p:nvSpPr>
          <p:cNvPr name="TextBox 7" id="7"/>
          <p:cNvSpPr txBox="true"/>
          <p:nvPr/>
        </p:nvSpPr>
        <p:spPr>
          <a:xfrm rot="0">
            <a:off x="-607000" y="1367156"/>
            <a:ext cx="1037857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Vistoriador, Vistoria, Foto e Relatório</a:t>
            </a:r>
          </a:p>
        </p:txBody>
      </p:sp>
      <p:sp>
        <p:nvSpPr>
          <p:cNvPr name="TextBox 8" id="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TextBox 5" id="5"/>
          <p:cNvSpPr txBox="true"/>
          <p:nvPr/>
        </p:nvSpPr>
        <p:spPr>
          <a:xfrm rot="0">
            <a:off x="-453724" y="942975"/>
            <a:ext cx="724271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Diagrama de Classes</a:t>
            </a:r>
          </a:p>
        </p:txBody>
      </p:sp>
      <p:sp>
        <p:nvSpPr>
          <p:cNvPr name="TextBox 6" id="6"/>
          <p:cNvSpPr txBox="true"/>
          <p:nvPr/>
        </p:nvSpPr>
        <p:spPr>
          <a:xfrm rot="0">
            <a:off x="583431" y="1367156"/>
            <a:ext cx="8784625"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Vistoria, Relatorio, Endereco e Proprietário</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27</a:t>
            </a:r>
          </a:p>
        </p:txBody>
      </p:sp>
      <p:sp>
        <p:nvSpPr>
          <p:cNvPr name="Freeform 8" id="8"/>
          <p:cNvSpPr/>
          <p:nvPr/>
        </p:nvSpPr>
        <p:spPr>
          <a:xfrm flipH="false" flipV="false" rot="0">
            <a:off x="3976496" y="2559280"/>
            <a:ext cx="11590165" cy="6363925"/>
          </a:xfrm>
          <a:custGeom>
            <a:avLst/>
            <a:gdLst/>
            <a:ahLst/>
            <a:cxnLst/>
            <a:rect r="r" b="b" t="t" l="l"/>
            <a:pathLst>
              <a:path h="6363925" w="11590165">
                <a:moveTo>
                  <a:pt x="0" y="0"/>
                </a:moveTo>
                <a:lnTo>
                  <a:pt x="11590165" y="0"/>
                </a:lnTo>
                <a:lnTo>
                  <a:pt x="11590165" y="6363926"/>
                </a:lnTo>
                <a:lnTo>
                  <a:pt x="0" y="6363926"/>
                </a:lnTo>
                <a:lnTo>
                  <a:pt x="0" y="0"/>
                </a:lnTo>
                <a:close/>
              </a:path>
            </a:pathLst>
          </a:custGeom>
          <a:blipFill>
            <a:blip r:embed="rId2"/>
            <a:stretch>
              <a:fillRect l="-108384" t="-70701" r="-1701" b="-9606"/>
            </a:stretch>
          </a:blipFill>
        </p:spPr>
      </p:sp>
    </p:spTree>
  </p:cSld>
  <p:clrMapOvr>
    <a:masterClrMapping/>
  </p:clrMapOvr>
</p:sld>
</file>

<file path=ppt/slides/slide28.xml><?xml version="1.0" encoding="utf-8"?>
<p:sld xmlns:p="http://schemas.openxmlformats.org/presentationml/2006/main" xmlns:a="http://schemas.openxmlformats.org/drawingml/2006/main">
  <p:cSld>
    <p:bg>
      <p:bgPr>
        <a:solidFill>
          <a:srgbClr val="100B09"/>
        </a:solidFill>
      </p:bgPr>
    </p:bg>
    <p:spTree>
      <p:nvGrpSpPr>
        <p:cNvPr id="1" name=""/>
        <p:cNvGrpSpPr/>
        <p:nvPr/>
      </p:nvGrpSpPr>
      <p:grpSpPr>
        <a:xfrm>
          <a:off x="0" y="0"/>
          <a:ext cx="0" cy="0"/>
          <a:chOff x="0" y="0"/>
          <a:chExt cx="0" cy="0"/>
        </a:xfrm>
      </p:grpSpPr>
      <p:sp>
        <p:nvSpPr>
          <p:cNvPr name="TextBox 2" id="2"/>
          <p:cNvSpPr txBox="true"/>
          <p:nvPr/>
        </p:nvSpPr>
        <p:spPr>
          <a:xfrm rot="0">
            <a:off x="1246913" y="5238750"/>
            <a:ext cx="12789700" cy="1013988"/>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DIAGRAMAS DE SEQUÊNCIA</a:t>
            </a:r>
          </a:p>
        </p:txBody>
      </p:sp>
      <p:grpSp>
        <p:nvGrpSpPr>
          <p:cNvPr name="Group 3" id="3"/>
          <p:cNvGrpSpPr/>
          <p:nvPr/>
        </p:nvGrpSpPr>
        <p:grpSpPr>
          <a:xfrm rot="0">
            <a:off x="-80949" y="2820815"/>
            <a:ext cx="664380" cy="7600284"/>
            <a:chOff x="0" y="0"/>
            <a:chExt cx="174981" cy="2001721"/>
          </a:xfrm>
        </p:grpSpPr>
        <p:sp>
          <p:nvSpPr>
            <p:cNvPr name="Freeform 4" id="4"/>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5" id="5"/>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AutoShape 6" id="6"/>
          <p:cNvSpPr/>
          <p:nvPr/>
        </p:nvSpPr>
        <p:spPr>
          <a:xfrm flipV="true">
            <a:off x="1246946" y="6252738"/>
            <a:ext cx="12789667" cy="38100"/>
          </a:xfrm>
          <a:prstGeom prst="line">
            <a:avLst/>
          </a:prstGeom>
          <a:ln cap="flat" w="38100">
            <a:solidFill>
              <a:srgbClr val="B66811"/>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0208603" y="1625082"/>
            <a:ext cx="7402987" cy="5834898"/>
          </a:xfrm>
          <a:custGeom>
            <a:avLst/>
            <a:gdLst/>
            <a:ahLst/>
            <a:cxnLst/>
            <a:rect r="r" b="b" t="t" l="l"/>
            <a:pathLst>
              <a:path h="5834898" w="7402987">
                <a:moveTo>
                  <a:pt x="0" y="0"/>
                </a:moveTo>
                <a:lnTo>
                  <a:pt x="7402987" y="0"/>
                </a:lnTo>
                <a:lnTo>
                  <a:pt x="7402987" y="5834898"/>
                </a:lnTo>
                <a:lnTo>
                  <a:pt x="0" y="5834898"/>
                </a:lnTo>
                <a:lnTo>
                  <a:pt x="0" y="0"/>
                </a:lnTo>
                <a:close/>
              </a:path>
            </a:pathLst>
          </a:custGeom>
          <a:blipFill>
            <a:blip r:embed="rId2"/>
            <a:stretch>
              <a:fillRect l="-310" t="-1418" r="-5216" b="0"/>
            </a:stretch>
          </a:blipFill>
        </p:spPr>
      </p:sp>
      <p:grpSp>
        <p:nvGrpSpPr>
          <p:cNvPr name="Group 6" id="6"/>
          <p:cNvGrpSpPr/>
          <p:nvPr/>
        </p:nvGrpSpPr>
        <p:grpSpPr>
          <a:xfrm rot="0">
            <a:off x="10208603" y="1625082"/>
            <a:ext cx="7402987" cy="5834898"/>
            <a:chOff x="0" y="0"/>
            <a:chExt cx="1949758" cy="1536763"/>
          </a:xfrm>
        </p:grpSpPr>
        <p:sp>
          <p:nvSpPr>
            <p:cNvPr name="Freeform 7" id="7"/>
            <p:cNvSpPr/>
            <p:nvPr/>
          </p:nvSpPr>
          <p:spPr>
            <a:xfrm flipH="false" flipV="false" rot="0">
              <a:off x="0" y="0"/>
              <a:ext cx="1949758" cy="1536763"/>
            </a:xfrm>
            <a:custGeom>
              <a:avLst/>
              <a:gdLst/>
              <a:ahLst/>
              <a:cxnLst/>
              <a:rect r="r" b="b" t="t" l="l"/>
              <a:pathLst>
                <a:path h="1536763" w="1949758">
                  <a:moveTo>
                    <a:pt x="0" y="0"/>
                  </a:moveTo>
                  <a:lnTo>
                    <a:pt x="1949758" y="0"/>
                  </a:lnTo>
                  <a:lnTo>
                    <a:pt x="1949758" y="1536763"/>
                  </a:lnTo>
                  <a:lnTo>
                    <a:pt x="0" y="1536763"/>
                  </a:lnTo>
                  <a:close/>
                </a:path>
              </a:pathLst>
            </a:custGeom>
            <a:solidFill>
              <a:srgbClr val="000000">
                <a:alpha val="0"/>
              </a:srgbClr>
            </a:solidFill>
            <a:ln w="76200" cap="sq">
              <a:solidFill>
                <a:srgbClr val="FFAA1A"/>
              </a:solidFill>
              <a:prstDash val="solid"/>
              <a:miter/>
            </a:ln>
          </p:spPr>
        </p:sp>
        <p:sp>
          <p:nvSpPr>
            <p:cNvPr name="TextBox 8" id="8"/>
            <p:cNvSpPr txBox="true"/>
            <p:nvPr/>
          </p:nvSpPr>
          <p:spPr>
            <a:xfrm>
              <a:off x="0" y="-76200"/>
              <a:ext cx="1949758" cy="1612963"/>
            </a:xfrm>
            <a:prstGeom prst="rect">
              <a:avLst/>
            </a:prstGeom>
          </p:spPr>
          <p:txBody>
            <a:bodyPr anchor="ctr" rtlCol="false" tIns="50800" lIns="50800" bIns="50800" rIns="50800"/>
            <a:lstStyle/>
            <a:p>
              <a:pPr algn="ctr">
                <a:lnSpc>
                  <a:spcPts val="3449"/>
                </a:lnSpc>
              </a:pPr>
            </a:p>
          </p:txBody>
        </p:sp>
      </p:grpSp>
      <p:sp>
        <p:nvSpPr>
          <p:cNvPr name="TextBox 9" id="9"/>
          <p:cNvSpPr txBox="true"/>
          <p:nvPr/>
        </p:nvSpPr>
        <p:spPr>
          <a:xfrm rot="0">
            <a:off x="1028700" y="1828800"/>
            <a:ext cx="8115300" cy="563118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FFFFFF"/>
                </a:solidFill>
                <a:latin typeface="Poppins"/>
                <a:ea typeface="Poppins"/>
                <a:cs typeface="Poppins"/>
                <a:sym typeface="Poppins"/>
              </a:rPr>
              <a:t>O diagrama de sequência captura o comportamento de um único cenário</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O diagrama se utiliza de objetos e mensagens que são passadas entre esses objetos dentro de um caso de uso.</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Útil para compreender as interações  entre participantes do sistema</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Detalha  os casos de uso</a:t>
            </a:r>
          </a:p>
          <a:p>
            <a:pPr algn="just">
              <a:lnSpc>
                <a:spcPts val="3749"/>
              </a:lnSpc>
            </a:pPr>
            <a:r>
              <a:rPr lang="en-US" sz="2499">
                <a:solidFill>
                  <a:srgbClr val="FFFFFF"/>
                </a:solidFill>
                <a:latin typeface="Poppins"/>
                <a:ea typeface="Poppins"/>
                <a:cs typeface="Poppins"/>
                <a:sym typeface="Poppins"/>
              </a:rPr>
              <a:t> </a:t>
            </a:r>
          </a:p>
        </p:txBody>
      </p:sp>
      <p:sp>
        <p:nvSpPr>
          <p:cNvPr name="TextBox 10" id="10"/>
          <p:cNvSpPr txBox="true"/>
          <p:nvPr/>
        </p:nvSpPr>
        <p:spPr>
          <a:xfrm rot="0">
            <a:off x="10560892" y="8118592"/>
            <a:ext cx="6698408" cy="546566"/>
          </a:xfrm>
          <a:prstGeom prst="rect">
            <a:avLst/>
          </a:prstGeom>
        </p:spPr>
        <p:txBody>
          <a:bodyPr anchor="t" rtlCol="false" tIns="0" lIns="0" bIns="0" rIns="0">
            <a:spAutoFit/>
          </a:bodyPr>
          <a:lstStyle/>
          <a:p>
            <a:pPr algn="just">
              <a:lnSpc>
                <a:spcPts val="2106"/>
              </a:lnSpc>
            </a:pPr>
            <a:r>
              <a:rPr lang="en-US" sz="1404">
                <a:solidFill>
                  <a:srgbClr val="FFFFFF"/>
                </a:solidFill>
                <a:latin typeface="Poppins"/>
                <a:ea typeface="Poppins"/>
                <a:cs typeface="Poppins"/>
                <a:sym typeface="Poppins"/>
              </a:rPr>
              <a:t>Fonte: Fowler, M. UML Essencial: Um Breve Guia para a Linguagem-Padrão de Modelagem de Objetos. Porto Alegre: Bookman, 2005, p. 68</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sp>
        <p:nvSpPr>
          <p:cNvPr name="AutoShape 2" id="2"/>
          <p:cNvSpPr/>
          <p:nvPr/>
        </p:nvSpPr>
        <p:spPr>
          <a:xfrm>
            <a:off x="10767060" y="9650185"/>
            <a:ext cx="6492240" cy="0"/>
          </a:xfrm>
          <a:prstGeom prst="line">
            <a:avLst/>
          </a:prstGeom>
          <a:ln cap="flat" w="38100">
            <a:solidFill>
              <a:srgbClr val="FFFFFF"/>
            </a:solidFill>
            <a:prstDash val="solid"/>
            <a:headEnd type="none" len="sm" w="sm"/>
            <a:tailEnd type="arrow" len="sm" w="med"/>
          </a:ln>
        </p:spPr>
      </p:sp>
      <p:sp>
        <p:nvSpPr>
          <p:cNvPr name="TextBox 3" id="3"/>
          <p:cNvSpPr txBox="true"/>
          <p:nvPr/>
        </p:nvSpPr>
        <p:spPr>
          <a:xfrm rot="0">
            <a:off x="1028700" y="2806653"/>
            <a:ext cx="8608806" cy="5133975"/>
          </a:xfrm>
          <a:prstGeom prst="rect">
            <a:avLst/>
          </a:prstGeom>
        </p:spPr>
        <p:txBody>
          <a:bodyPr anchor="t" rtlCol="false" tIns="0" lIns="0" bIns="0" rIns="0">
            <a:spAutoFit/>
          </a:bodyPr>
          <a:lstStyle/>
          <a:p>
            <a:pPr algn="just" marL="539748" indent="-269874" lvl="1">
              <a:lnSpc>
                <a:spcPts val="3749"/>
              </a:lnSpc>
              <a:buAutoNum type="arabicPeriod" startAt="1"/>
            </a:pPr>
            <a:r>
              <a:rPr lang="en-US" sz="2499">
                <a:solidFill>
                  <a:srgbClr val="FFFFFF"/>
                </a:solidFill>
                <a:latin typeface="Poppins"/>
                <a:ea typeface="Poppins"/>
                <a:cs typeface="Poppins"/>
                <a:sym typeface="Poppins"/>
              </a:rPr>
              <a:t> </a:t>
            </a:r>
            <a:r>
              <a:rPr lang="en-US" sz="2499" strike="noStrike" u="none">
                <a:solidFill>
                  <a:srgbClr val="FFFFFF"/>
                </a:solidFill>
                <a:latin typeface="Poppins"/>
                <a:ea typeface="Poppins"/>
                <a:cs typeface="Poppins"/>
                <a:sym typeface="Poppins"/>
              </a:rPr>
              <a:t>Introdução</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Mercado Imobiliário</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Definição do Problema</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Etapas do Desenvolvimento</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Requisitos Funcionais</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Requisitos Não Funcionais</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Diagramas de Caso de Uso</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Diagramas de Sequência</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Diagramas de Classe</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Diagramas de Atividade</a:t>
            </a:r>
          </a:p>
          <a:p>
            <a:pPr algn="just" marL="539748" indent="-269874" lvl="1">
              <a:lnSpc>
                <a:spcPts val="3749"/>
              </a:lnSpc>
              <a:buAutoNum type="arabicPeriod" startAt="1"/>
            </a:pPr>
            <a:r>
              <a:rPr lang="en-US" sz="2499" strike="noStrike" u="none">
                <a:solidFill>
                  <a:srgbClr val="FFFFFF"/>
                </a:solidFill>
                <a:latin typeface="Poppins"/>
                <a:ea typeface="Poppins"/>
                <a:cs typeface="Poppins"/>
                <a:sym typeface="Poppins"/>
              </a:rPr>
              <a:t> Dúvidas</a:t>
            </a:r>
          </a:p>
        </p:txBody>
      </p:sp>
      <p:sp>
        <p:nvSpPr>
          <p:cNvPr name="TextBox 4" id="4"/>
          <p:cNvSpPr txBox="true"/>
          <p:nvPr/>
        </p:nvSpPr>
        <p:spPr>
          <a:xfrm rot="0">
            <a:off x="1028700" y="1276556"/>
            <a:ext cx="9450194"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SUMÁRIO</a:t>
            </a:r>
          </a:p>
        </p:txBody>
      </p:sp>
      <p:grpSp>
        <p:nvGrpSpPr>
          <p:cNvPr name="Group 5" id="5"/>
          <p:cNvGrpSpPr/>
          <p:nvPr/>
        </p:nvGrpSpPr>
        <p:grpSpPr>
          <a:xfrm rot="0">
            <a:off x="13501796" y="2791685"/>
            <a:ext cx="2541746" cy="2413268"/>
            <a:chOff x="0" y="0"/>
            <a:chExt cx="669431" cy="635593"/>
          </a:xfrm>
        </p:grpSpPr>
        <p:sp>
          <p:nvSpPr>
            <p:cNvPr name="Freeform 6" id="6"/>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7" id="7"/>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grpSp>
        <p:nvGrpSpPr>
          <p:cNvPr name="Group 8" id="8"/>
          <p:cNvGrpSpPr/>
          <p:nvPr/>
        </p:nvGrpSpPr>
        <p:grpSpPr>
          <a:xfrm rot="0">
            <a:off x="13748066" y="2901903"/>
            <a:ext cx="6548317" cy="6199909"/>
            <a:chOff x="0" y="0"/>
            <a:chExt cx="1014506" cy="960528"/>
          </a:xfrm>
        </p:grpSpPr>
        <p:sp>
          <p:nvSpPr>
            <p:cNvPr name="Freeform 9" id="9"/>
            <p:cNvSpPr/>
            <p:nvPr/>
          </p:nvSpPr>
          <p:spPr>
            <a:xfrm flipH="false" flipV="false" rot="0">
              <a:off x="0" y="0"/>
              <a:ext cx="1014506" cy="960528"/>
            </a:xfrm>
            <a:custGeom>
              <a:avLst/>
              <a:gdLst/>
              <a:ahLst/>
              <a:cxnLst/>
              <a:rect r="r" b="b" t="t" l="l"/>
              <a:pathLst>
                <a:path h="960528" w="1014506">
                  <a:moveTo>
                    <a:pt x="0" y="0"/>
                  </a:moveTo>
                  <a:lnTo>
                    <a:pt x="1014506" y="0"/>
                  </a:lnTo>
                  <a:lnTo>
                    <a:pt x="1014506" y="960528"/>
                  </a:lnTo>
                  <a:lnTo>
                    <a:pt x="0" y="960528"/>
                  </a:lnTo>
                  <a:close/>
                </a:path>
              </a:pathLst>
            </a:custGeom>
            <a:blipFill>
              <a:blip r:embed="rId2"/>
              <a:stretch>
                <a:fillRect l="-13913" t="0" r="-28194" b="0"/>
              </a:stretch>
            </a:blipFill>
            <a:ln w="76200" cap="sq">
              <a:solidFill>
                <a:srgbClr val="D68326"/>
              </a:solidFill>
              <a:prstDash val="solid"/>
              <a:miter/>
            </a:ln>
          </p:spPr>
        </p:sp>
      </p:grpSp>
      <p:sp>
        <p:nvSpPr>
          <p:cNvPr name="TextBox 10" id="10"/>
          <p:cNvSpPr txBox="true"/>
          <p:nvPr/>
        </p:nvSpPr>
        <p:spPr>
          <a:xfrm rot="0">
            <a:off x="17259300" y="9621610"/>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a:t>
            </a:r>
          </a:p>
        </p:txBody>
      </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0307919" y="1700090"/>
            <a:ext cx="7489865" cy="5911007"/>
          </a:xfrm>
          <a:custGeom>
            <a:avLst/>
            <a:gdLst/>
            <a:ahLst/>
            <a:cxnLst/>
            <a:rect r="r" b="b" t="t" l="l"/>
            <a:pathLst>
              <a:path h="5911007" w="7489865">
                <a:moveTo>
                  <a:pt x="0" y="0"/>
                </a:moveTo>
                <a:lnTo>
                  <a:pt x="7489865" y="0"/>
                </a:lnTo>
                <a:lnTo>
                  <a:pt x="7489865" y="5911007"/>
                </a:lnTo>
                <a:lnTo>
                  <a:pt x="0" y="5911007"/>
                </a:lnTo>
                <a:lnTo>
                  <a:pt x="0" y="0"/>
                </a:lnTo>
                <a:close/>
              </a:path>
            </a:pathLst>
          </a:custGeom>
          <a:blipFill>
            <a:blip r:embed="rId2"/>
            <a:stretch>
              <a:fillRect l="-2636" t="0" r="-2636" b="0"/>
            </a:stretch>
          </a:blipFill>
        </p:spPr>
      </p:sp>
      <p:grpSp>
        <p:nvGrpSpPr>
          <p:cNvPr name="Group 6" id="6"/>
          <p:cNvGrpSpPr/>
          <p:nvPr/>
        </p:nvGrpSpPr>
        <p:grpSpPr>
          <a:xfrm rot="0">
            <a:off x="10307919" y="1624512"/>
            <a:ext cx="7489865" cy="5986585"/>
            <a:chOff x="0" y="0"/>
            <a:chExt cx="1972639" cy="1576714"/>
          </a:xfrm>
        </p:grpSpPr>
        <p:sp>
          <p:nvSpPr>
            <p:cNvPr name="Freeform 7" id="7"/>
            <p:cNvSpPr/>
            <p:nvPr/>
          </p:nvSpPr>
          <p:spPr>
            <a:xfrm flipH="false" flipV="false" rot="0">
              <a:off x="0" y="0"/>
              <a:ext cx="1972639" cy="1576714"/>
            </a:xfrm>
            <a:custGeom>
              <a:avLst/>
              <a:gdLst/>
              <a:ahLst/>
              <a:cxnLst/>
              <a:rect r="r" b="b" t="t" l="l"/>
              <a:pathLst>
                <a:path h="1576714" w="1972639">
                  <a:moveTo>
                    <a:pt x="0" y="0"/>
                  </a:moveTo>
                  <a:lnTo>
                    <a:pt x="1972639" y="0"/>
                  </a:lnTo>
                  <a:lnTo>
                    <a:pt x="1972639" y="1576714"/>
                  </a:lnTo>
                  <a:lnTo>
                    <a:pt x="0" y="1576714"/>
                  </a:lnTo>
                  <a:close/>
                </a:path>
              </a:pathLst>
            </a:custGeom>
            <a:solidFill>
              <a:srgbClr val="000000">
                <a:alpha val="0"/>
              </a:srgbClr>
            </a:solidFill>
            <a:ln w="76200" cap="sq">
              <a:solidFill>
                <a:srgbClr val="FFAA1A"/>
              </a:solidFill>
              <a:prstDash val="solid"/>
              <a:miter/>
            </a:ln>
          </p:spPr>
        </p:sp>
        <p:sp>
          <p:nvSpPr>
            <p:cNvPr name="TextBox 8" id="8"/>
            <p:cNvSpPr txBox="true"/>
            <p:nvPr/>
          </p:nvSpPr>
          <p:spPr>
            <a:xfrm>
              <a:off x="0" y="-76200"/>
              <a:ext cx="1972639" cy="1652914"/>
            </a:xfrm>
            <a:prstGeom prst="rect">
              <a:avLst/>
            </a:prstGeom>
          </p:spPr>
          <p:txBody>
            <a:bodyPr anchor="ctr" rtlCol="false" tIns="50800" lIns="50800" bIns="50800" rIns="50800"/>
            <a:lstStyle/>
            <a:p>
              <a:pPr algn="ctr">
                <a:lnSpc>
                  <a:spcPts val="3449"/>
                </a:lnSpc>
              </a:pPr>
            </a:p>
          </p:txBody>
        </p:sp>
      </p:grpSp>
      <p:sp>
        <p:nvSpPr>
          <p:cNvPr name="TextBox 9" id="9"/>
          <p:cNvSpPr txBox="true"/>
          <p:nvPr/>
        </p:nvSpPr>
        <p:spPr>
          <a:xfrm rot="0">
            <a:off x="1028700" y="1828800"/>
            <a:ext cx="8115300" cy="469011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FFFFFF"/>
                </a:solidFill>
                <a:latin typeface="Poppins"/>
                <a:ea typeface="Poppins"/>
                <a:cs typeface="Poppins"/>
                <a:sym typeface="Poppins"/>
              </a:rPr>
              <a:t>O quadro de interação é uma ferramenta de detalhamento do diagrama</a:t>
            </a:r>
          </a:p>
          <a:p>
            <a:pPr algn="just">
              <a:lnSpc>
                <a:spcPts val="3749"/>
              </a:lnSpc>
            </a:pP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São divididos em fragmentos</a:t>
            </a:r>
          </a:p>
          <a:p>
            <a:pPr algn="just">
              <a:lnSpc>
                <a:spcPts val="3749"/>
              </a:lnSpc>
            </a:pP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Pode representar loops, condicionais, referenciação, etc</a:t>
            </a:r>
          </a:p>
          <a:p>
            <a:pPr algn="just">
              <a:lnSpc>
                <a:spcPts val="3749"/>
              </a:lnSpc>
            </a:pPr>
            <a:r>
              <a:rPr lang="en-US" sz="2499">
                <a:solidFill>
                  <a:srgbClr val="FFFFFF"/>
                </a:solidFill>
                <a:latin typeface="Poppins"/>
                <a:ea typeface="Poppins"/>
                <a:cs typeface="Poppins"/>
                <a:sym typeface="Poppins"/>
              </a:rPr>
              <a:t> </a:t>
            </a:r>
          </a:p>
        </p:txBody>
      </p:sp>
      <p:sp>
        <p:nvSpPr>
          <p:cNvPr name="TextBox 10" id="10"/>
          <p:cNvSpPr txBox="true"/>
          <p:nvPr/>
        </p:nvSpPr>
        <p:spPr>
          <a:xfrm rot="0">
            <a:off x="10560892" y="8118553"/>
            <a:ext cx="6698408" cy="546566"/>
          </a:xfrm>
          <a:prstGeom prst="rect">
            <a:avLst/>
          </a:prstGeom>
        </p:spPr>
        <p:txBody>
          <a:bodyPr anchor="t" rtlCol="false" tIns="0" lIns="0" bIns="0" rIns="0">
            <a:spAutoFit/>
          </a:bodyPr>
          <a:lstStyle/>
          <a:p>
            <a:pPr algn="just">
              <a:lnSpc>
                <a:spcPts val="2106"/>
              </a:lnSpc>
            </a:pPr>
            <a:r>
              <a:rPr lang="en-US" sz="1404">
                <a:solidFill>
                  <a:srgbClr val="FFFFFF"/>
                </a:solidFill>
                <a:latin typeface="Poppins"/>
                <a:ea typeface="Poppins"/>
                <a:cs typeface="Poppins"/>
                <a:sym typeface="Poppins"/>
              </a:rPr>
              <a:t>Fonte: Fowler, M. UML Essencial: Um Breve Guia para a Linguagem-Padrão de Modelagem de Objetos. Porto Alegre: Bookman, 2005, p. 72</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2966" y="2820815"/>
            <a:ext cx="14932603" cy="5558348"/>
          </a:xfrm>
          <a:custGeom>
            <a:avLst/>
            <a:gdLst/>
            <a:ahLst/>
            <a:cxnLst/>
            <a:rect r="r" b="b" t="t" l="l"/>
            <a:pathLst>
              <a:path h="5558348" w="14932603">
                <a:moveTo>
                  <a:pt x="0" y="0"/>
                </a:moveTo>
                <a:lnTo>
                  <a:pt x="14932603" y="0"/>
                </a:lnTo>
                <a:lnTo>
                  <a:pt x="14932603" y="5558348"/>
                </a:lnTo>
                <a:lnTo>
                  <a:pt x="0" y="5558348"/>
                </a:lnTo>
                <a:lnTo>
                  <a:pt x="0" y="0"/>
                </a:lnTo>
                <a:close/>
              </a:path>
            </a:pathLst>
          </a:custGeom>
          <a:blipFill>
            <a:blip r:embed="rId2"/>
            <a:stretch>
              <a:fillRect l="0" t="0" r="-8146" b="-32557"/>
            </a:stretch>
          </a:blipFill>
        </p:spPr>
      </p:sp>
      <p:sp>
        <p:nvSpPr>
          <p:cNvPr name="TextBox 6" id="6"/>
          <p:cNvSpPr txBox="true"/>
          <p:nvPr/>
        </p:nvSpPr>
        <p:spPr>
          <a:xfrm rot="0">
            <a:off x="1822966" y="942975"/>
            <a:ext cx="3796665"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Cadastro Imobiliária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98836" y="2600717"/>
            <a:ext cx="15460464" cy="5818946"/>
          </a:xfrm>
          <a:custGeom>
            <a:avLst/>
            <a:gdLst/>
            <a:ahLst/>
            <a:cxnLst/>
            <a:rect r="r" b="b" t="t" l="l"/>
            <a:pathLst>
              <a:path h="5818946" w="15460464">
                <a:moveTo>
                  <a:pt x="0" y="0"/>
                </a:moveTo>
                <a:lnTo>
                  <a:pt x="15460464" y="0"/>
                </a:lnTo>
                <a:lnTo>
                  <a:pt x="15460464" y="5818946"/>
                </a:lnTo>
                <a:lnTo>
                  <a:pt x="0" y="5818946"/>
                </a:lnTo>
                <a:lnTo>
                  <a:pt x="0" y="0"/>
                </a:lnTo>
                <a:close/>
              </a:path>
            </a:pathLst>
          </a:custGeom>
          <a:blipFill>
            <a:blip r:embed="rId2"/>
            <a:stretch>
              <a:fillRect l="0" t="0" r="-5802" b="-26499"/>
            </a:stretch>
          </a:blipFill>
        </p:spPr>
      </p:sp>
      <p:sp>
        <p:nvSpPr>
          <p:cNvPr name="TextBox 6" id="6"/>
          <p:cNvSpPr txBox="true"/>
          <p:nvPr/>
        </p:nvSpPr>
        <p:spPr>
          <a:xfrm rot="0">
            <a:off x="1798836" y="942975"/>
            <a:ext cx="3844925"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Cadastro Vistoriador</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657727" y="2492489"/>
            <a:ext cx="14972546" cy="6362249"/>
          </a:xfrm>
          <a:custGeom>
            <a:avLst/>
            <a:gdLst/>
            <a:ahLst/>
            <a:cxnLst/>
            <a:rect r="r" b="b" t="t" l="l"/>
            <a:pathLst>
              <a:path h="6362249" w="14972546">
                <a:moveTo>
                  <a:pt x="0" y="0"/>
                </a:moveTo>
                <a:lnTo>
                  <a:pt x="14972546" y="0"/>
                </a:lnTo>
                <a:lnTo>
                  <a:pt x="14972546" y="6362249"/>
                </a:lnTo>
                <a:lnTo>
                  <a:pt x="0" y="6362249"/>
                </a:lnTo>
                <a:lnTo>
                  <a:pt x="0" y="0"/>
                </a:lnTo>
                <a:close/>
              </a:path>
            </a:pathLst>
          </a:custGeom>
          <a:blipFill>
            <a:blip r:embed="rId2"/>
            <a:stretch>
              <a:fillRect l="0" t="0" r="-1261" b="-60854"/>
            </a:stretch>
          </a:blipFill>
        </p:spPr>
      </p:sp>
      <p:sp>
        <p:nvSpPr>
          <p:cNvPr name="TextBox 6" id="6"/>
          <p:cNvSpPr txBox="true"/>
          <p:nvPr/>
        </p:nvSpPr>
        <p:spPr>
          <a:xfrm rot="0">
            <a:off x="2286754" y="942975"/>
            <a:ext cx="286908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Editar Cadastro</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106745" y="1824400"/>
            <a:ext cx="12074511" cy="7433900"/>
          </a:xfrm>
          <a:custGeom>
            <a:avLst/>
            <a:gdLst/>
            <a:ahLst/>
            <a:cxnLst/>
            <a:rect r="r" b="b" t="t" l="l"/>
            <a:pathLst>
              <a:path h="7433900" w="12074511">
                <a:moveTo>
                  <a:pt x="0" y="0"/>
                </a:moveTo>
                <a:lnTo>
                  <a:pt x="12074510" y="0"/>
                </a:lnTo>
                <a:lnTo>
                  <a:pt x="12074510" y="7433900"/>
                </a:lnTo>
                <a:lnTo>
                  <a:pt x="0" y="7433900"/>
                </a:lnTo>
                <a:lnTo>
                  <a:pt x="0" y="0"/>
                </a:lnTo>
                <a:close/>
              </a:path>
            </a:pathLst>
          </a:custGeom>
          <a:blipFill>
            <a:blip r:embed="rId2"/>
            <a:stretch>
              <a:fillRect l="-20295" t="0" r="-42976" b="-58453"/>
            </a:stretch>
          </a:blipFill>
        </p:spPr>
      </p:sp>
      <p:sp>
        <p:nvSpPr>
          <p:cNvPr name="TextBox 6" id="6"/>
          <p:cNvSpPr txBox="true"/>
          <p:nvPr/>
        </p:nvSpPr>
        <p:spPr>
          <a:xfrm rot="0">
            <a:off x="2162056" y="942975"/>
            <a:ext cx="3118485"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Adicionar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114946" y="2520591"/>
            <a:ext cx="16058108" cy="6363455"/>
          </a:xfrm>
          <a:custGeom>
            <a:avLst/>
            <a:gdLst/>
            <a:ahLst/>
            <a:cxnLst/>
            <a:rect r="r" b="b" t="t" l="l"/>
            <a:pathLst>
              <a:path h="6363455" w="16058108">
                <a:moveTo>
                  <a:pt x="0" y="0"/>
                </a:moveTo>
                <a:lnTo>
                  <a:pt x="16058108" y="0"/>
                </a:lnTo>
                <a:lnTo>
                  <a:pt x="16058108" y="6363455"/>
                </a:lnTo>
                <a:lnTo>
                  <a:pt x="0" y="6363455"/>
                </a:lnTo>
                <a:lnTo>
                  <a:pt x="0" y="0"/>
                </a:lnTo>
                <a:close/>
              </a:path>
            </a:pathLst>
          </a:custGeom>
          <a:blipFill>
            <a:blip r:embed="rId2"/>
            <a:stretch>
              <a:fillRect l="-27103" t="-7339" r="-26144" b="-90370"/>
            </a:stretch>
          </a:blipFill>
        </p:spPr>
      </p:sp>
      <p:sp>
        <p:nvSpPr>
          <p:cNvPr name="TextBox 6" id="6"/>
          <p:cNvSpPr txBox="true"/>
          <p:nvPr/>
        </p:nvSpPr>
        <p:spPr>
          <a:xfrm rot="0">
            <a:off x="2451616" y="942975"/>
            <a:ext cx="2539365"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Listar Imóveis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2274240" y="2254901"/>
            <a:ext cx="13739520" cy="7003399"/>
          </a:xfrm>
          <a:custGeom>
            <a:avLst/>
            <a:gdLst/>
            <a:ahLst/>
            <a:cxnLst/>
            <a:rect r="r" b="b" t="t" l="l"/>
            <a:pathLst>
              <a:path h="7003399" w="13739520">
                <a:moveTo>
                  <a:pt x="0" y="0"/>
                </a:moveTo>
                <a:lnTo>
                  <a:pt x="13739520" y="0"/>
                </a:lnTo>
                <a:lnTo>
                  <a:pt x="13739520" y="7003399"/>
                </a:lnTo>
                <a:lnTo>
                  <a:pt x="0" y="7003399"/>
                </a:lnTo>
                <a:lnTo>
                  <a:pt x="0" y="0"/>
                </a:lnTo>
                <a:close/>
              </a:path>
            </a:pathLst>
          </a:custGeom>
          <a:blipFill>
            <a:blip r:embed="rId2"/>
            <a:stretch>
              <a:fillRect l="-18408" t="-6232" r="-8148" b="-8288"/>
            </a:stretch>
          </a:blipFill>
        </p:spPr>
      </p:sp>
      <p:sp>
        <p:nvSpPr>
          <p:cNvPr name="TextBox 6" id="6"/>
          <p:cNvSpPr txBox="true"/>
          <p:nvPr/>
        </p:nvSpPr>
        <p:spPr>
          <a:xfrm rot="0">
            <a:off x="2517894" y="942975"/>
            <a:ext cx="240680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Editar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028700" y="2397640"/>
            <a:ext cx="16230600" cy="6433169"/>
          </a:xfrm>
          <a:custGeom>
            <a:avLst/>
            <a:gdLst/>
            <a:ahLst/>
            <a:cxnLst/>
            <a:rect r="r" b="b" t="t" l="l"/>
            <a:pathLst>
              <a:path h="6433169" w="16230600">
                <a:moveTo>
                  <a:pt x="0" y="0"/>
                </a:moveTo>
                <a:lnTo>
                  <a:pt x="16230600" y="0"/>
                </a:lnTo>
                <a:lnTo>
                  <a:pt x="16230600" y="6433169"/>
                </a:lnTo>
                <a:lnTo>
                  <a:pt x="0" y="6433169"/>
                </a:lnTo>
                <a:lnTo>
                  <a:pt x="0" y="0"/>
                </a:lnTo>
                <a:close/>
              </a:path>
            </a:pathLst>
          </a:custGeom>
          <a:blipFill>
            <a:blip r:embed="rId2"/>
            <a:stretch>
              <a:fillRect l="0" t="0" r="-28614" b="-22089"/>
            </a:stretch>
          </a:blipFill>
        </p:spPr>
      </p:sp>
      <p:sp>
        <p:nvSpPr>
          <p:cNvPr name="TextBox 6" id="6"/>
          <p:cNvSpPr txBox="true"/>
          <p:nvPr/>
        </p:nvSpPr>
        <p:spPr>
          <a:xfrm rot="0">
            <a:off x="2164834" y="942975"/>
            <a:ext cx="311292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Desativar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999440" y="2315043"/>
            <a:ext cx="10289119" cy="6943257"/>
          </a:xfrm>
          <a:custGeom>
            <a:avLst/>
            <a:gdLst/>
            <a:ahLst/>
            <a:cxnLst/>
            <a:rect r="r" b="b" t="t" l="l"/>
            <a:pathLst>
              <a:path h="6943257" w="10289119">
                <a:moveTo>
                  <a:pt x="0" y="0"/>
                </a:moveTo>
                <a:lnTo>
                  <a:pt x="10289120" y="0"/>
                </a:lnTo>
                <a:lnTo>
                  <a:pt x="10289120" y="6943257"/>
                </a:lnTo>
                <a:lnTo>
                  <a:pt x="0" y="6943257"/>
                </a:lnTo>
                <a:lnTo>
                  <a:pt x="0" y="0"/>
                </a:lnTo>
                <a:close/>
              </a:path>
            </a:pathLst>
          </a:custGeom>
          <a:blipFill>
            <a:blip r:embed="rId2"/>
            <a:stretch>
              <a:fillRect l="0" t="0" r="-17359" b="0"/>
            </a:stretch>
          </a:blipFill>
        </p:spPr>
      </p:sp>
      <p:sp>
        <p:nvSpPr>
          <p:cNvPr name="TextBox 6" id="6"/>
          <p:cNvSpPr txBox="true"/>
          <p:nvPr/>
        </p:nvSpPr>
        <p:spPr>
          <a:xfrm rot="0">
            <a:off x="2168644" y="942975"/>
            <a:ext cx="310530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Agendar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646016" y="2228659"/>
            <a:ext cx="14995969" cy="5829683"/>
          </a:xfrm>
          <a:custGeom>
            <a:avLst/>
            <a:gdLst/>
            <a:ahLst/>
            <a:cxnLst/>
            <a:rect r="r" b="b" t="t" l="l"/>
            <a:pathLst>
              <a:path h="5829683" w="14995969">
                <a:moveTo>
                  <a:pt x="0" y="0"/>
                </a:moveTo>
                <a:lnTo>
                  <a:pt x="14995968" y="0"/>
                </a:lnTo>
                <a:lnTo>
                  <a:pt x="14995968" y="5829682"/>
                </a:lnTo>
                <a:lnTo>
                  <a:pt x="0" y="5829682"/>
                </a:lnTo>
                <a:lnTo>
                  <a:pt x="0" y="0"/>
                </a:lnTo>
                <a:close/>
              </a:path>
            </a:pathLst>
          </a:custGeom>
          <a:blipFill>
            <a:blip r:embed="rId2"/>
            <a:stretch>
              <a:fillRect l="0" t="0" r="0" b="0"/>
            </a:stretch>
          </a:blipFill>
        </p:spPr>
      </p:sp>
      <p:sp>
        <p:nvSpPr>
          <p:cNvPr name="TextBox 6" id="6"/>
          <p:cNvSpPr txBox="true"/>
          <p:nvPr/>
        </p:nvSpPr>
        <p:spPr>
          <a:xfrm rot="0">
            <a:off x="2168644" y="942975"/>
            <a:ext cx="310530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Agendar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3508963" y="2196976"/>
            <a:ext cx="2756097" cy="2616785"/>
            <a:chOff x="0" y="0"/>
            <a:chExt cx="669431" cy="635593"/>
          </a:xfrm>
        </p:grpSpPr>
        <p:sp>
          <p:nvSpPr>
            <p:cNvPr name="Freeform 3" id="3"/>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4" id="4"/>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55380" y="2330735"/>
            <a:ext cx="7100553" cy="6722762"/>
            <a:chOff x="0" y="0"/>
            <a:chExt cx="1014506" cy="960528"/>
          </a:xfrm>
        </p:grpSpPr>
        <p:sp>
          <p:nvSpPr>
            <p:cNvPr name="Freeform 6" id="6"/>
            <p:cNvSpPr/>
            <p:nvPr/>
          </p:nvSpPr>
          <p:spPr>
            <a:xfrm flipH="false" flipV="false" rot="0">
              <a:off x="0" y="0"/>
              <a:ext cx="1014506" cy="960528"/>
            </a:xfrm>
            <a:custGeom>
              <a:avLst/>
              <a:gdLst/>
              <a:ahLst/>
              <a:cxnLst/>
              <a:rect r="r" b="b" t="t" l="l"/>
              <a:pathLst>
                <a:path h="960528" w="1014506">
                  <a:moveTo>
                    <a:pt x="0" y="0"/>
                  </a:moveTo>
                  <a:lnTo>
                    <a:pt x="1014506" y="0"/>
                  </a:lnTo>
                  <a:lnTo>
                    <a:pt x="1014506" y="960528"/>
                  </a:lnTo>
                  <a:lnTo>
                    <a:pt x="0" y="960528"/>
                  </a:lnTo>
                  <a:close/>
                </a:path>
              </a:pathLst>
            </a:custGeom>
            <a:blipFill>
              <a:blip r:embed="rId2"/>
              <a:stretch>
                <a:fillRect l="0" t="0" r="-41890" b="0"/>
              </a:stretch>
            </a:blipFill>
            <a:ln w="76200" cap="sq">
              <a:solidFill>
                <a:srgbClr val="D68326"/>
              </a:solidFill>
              <a:prstDash val="solid"/>
              <a:miter/>
            </a:ln>
          </p:spPr>
        </p:sp>
      </p:grpSp>
      <p:sp>
        <p:nvSpPr>
          <p:cNvPr name="TextBox 7" id="7"/>
          <p:cNvSpPr txBox="true"/>
          <p:nvPr/>
        </p:nvSpPr>
        <p:spPr>
          <a:xfrm rot="0">
            <a:off x="6627010" y="5044857"/>
            <a:ext cx="10632290" cy="1866900"/>
          </a:xfrm>
          <a:prstGeom prst="rect">
            <a:avLst/>
          </a:prstGeom>
        </p:spPr>
        <p:txBody>
          <a:bodyPr anchor="t" rtlCol="false" tIns="0" lIns="0" bIns="0" rIns="0">
            <a:spAutoFit/>
          </a:bodyPr>
          <a:lstStyle/>
          <a:p>
            <a:pPr algn="just">
              <a:lnSpc>
                <a:spcPts val="3749"/>
              </a:lnSpc>
              <a:spcBef>
                <a:spcPct val="0"/>
              </a:spcBef>
            </a:pPr>
            <a:r>
              <a:rPr lang="en-US" sz="2499" strike="noStrike" u="none">
                <a:solidFill>
                  <a:srgbClr val="FFFFFF"/>
                </a:solidFill>
                <a:latin typeface="Poppins"/>
                <a:ea typeface="Poppins"/>
                <a:cs typeface="Poppins"/>
                <a:sym typeface="Poppins"/>
              </a:rPr>
              <a:t>A Atlas Imóveis, enfrentando desafios na gestão de vistorias devido à falta de automação e organização eficiente, procurou a TechVanguard Solutions para desenvolver um sistema inovador de "Gerenciamento de Vistoria de Imóveis".</a:t>
            </a:r>
          </a:p>
        </p:txBody>
      </p:sp>
      <p:sp>
        <p:nvSpPr>
          <p:cNvPr name="TextBox 8" id="8"/>
          <p:cNvSpPr txBox="true"/>
          <p:nvPr/>
        </p:nvSpPr>
        <p:spPr>
          <a:xfrm rot="0">
            <a:off x="6627010" y="2825482"/>
            <a:ext cx="10632290"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INTRODUÇÃO</a:t>
            </a:r>
          </a:p>
        </p:txBody>
      </p:sp>
      <p:sp>
        <p:nvSpPr>
          <p:cNvPr name="TextBox 9" id="9"/>
          <p:cNvSpPr txBox="true"/>
          <p:nvPr/>
        </p:nvSpPr>
        <p:spPr>
          <a:xfrm rot="0">
            <a:off x="6627010" y="4171733"/>
            <a:ext cx="10632290" cy="517525"/>
          </a:xfrm>
          <a:prstGeom prst="rect">
            <a:avLst/>
          </a:prstGeom>
        </p:spPr>
        <p:txBody>
          <a:bodyPr anchor="t" rtlCol="false" tIns="0" lIns="0" bIns="0" rIns="0">
            <a:spAutoFit/>
          </a:bodyPr>
          <a:lstStyle/>
          <a:p>
            <a:pPr algn="l">
              <a:lnSpc>
                <a:spcPts val="4249"/>
              </a:lnSpc>
            </a:pPr>
            <a:r>
              <a:rPr lang="en-US" sz="2499" spc="1199">
                <a:solidFill>
                  <a:srgbClr val="FFFFFF"/>
                </a:solidFill>
                <a:latin typeface="Poppins"/>
                <a:ea typeface="Poppins"/>
                <a:cs typeface="Poppins"/>
                <a:sym typeface="Poppins"/>
              </a:rPr>
              <a:t>CONTEXTUALIZAÇÃO</a:t>
            </a:r>
          </a:p>
        </p:txBody>
      </p:sp>
      <p:sp>
        <p:nvSpPr>
          <p:cNvPr name="AutoShape 10" id="10"/>
          <p:cNvSpPr/>
          <p:nvPr/>
        </p:nvSpPr>
        <p:spPr>
          <a:xfrm>
            <a:off x="10767060" y="9277350"/>
            <a:ext cx="6492240" cy="0"/>
          </a:xfrm>
          <a:prstGeom prst="line">
            <a:avLst/>
          </a:prstGeom>
          <a:ln cap="flat" w="38100">
            <a:solidFill>
              <a:srgbClr val="FFFFFF"/>
            </a:solidFill>
            <a:prstDash val="solid"/>
            <a:headEnd type="none" len="sm" w="sm"/>
            <a:tailEnd type="arrow" len="sm" w="med"/>
          </a:ln>
        </p:spPr>
      </p:sp>
      <p:grpSp>
        <p:nvGrpSpPr>
          <p:cNvPr name="Group 11" id="11"/>
          <p:cNvGrpSpPr/>
          <p:nvPr/>
        </p:nvGrpSpPr>
        <p:grpSpPr>
          <a:xfrm rot="0">
            <a:off x="17623620" y="2577304"/>
            <a:ext cx="664380" cy="3465756"/>
            <a:chOff x="0" y="0"/>
            <a:chExt cx="174981" cy="912792"/>
          </a:xfrm>
        </p:grpSpPr>
        <p:sp>
          <p:nvSpPr>
            <p:cNvPr name="Freeform 12" id="12"/>
            <p:cNvSpPr/>
            <p:nvPr/>
          </p:nvSpPr>
          <p:spPr>
            <a:xfrm flipH="false" flipV="false" rot="0">
              <a:off x="0" y="0"/>
              <a:ext cx="174981" cy="912792"/>
            </a:xfrm>
            <a:custGeom>
              <a:avLst/>
              <a:gdLst/>
              <a:ahLst/>
              <a:cxnLst/>
              <a:rect r="r" b="b" t="t" l="l"/>
              <a:pathLst>
                <a:path h="912792" w="174981">
                  <a:moveTo>
                    <a:pt x="0" y="0"/>
                  </a:moveTo>
                  <a:lnTo>
                    <a:pt x="174981" y="0"/>
                  </a:lnTo>
                  <a:lnTo>
                    <a:pt x="174981" y="912792"/>
                  </a:lnTo>
                  <a:lnTo>
                    <a:pt x="0" y="912792"/>
                  </a:lnTo>
                  <a:close/>
                </a:path>
              </a:pathLst>
            </a:custGeom>
            <a:solidFill>
              <a:srgbClr val="D68326"/>
            </a:solidFill>
          </p:spPr>
        </p:sp>
        <p:sp>
          <p:nvSpPr>
            <p:cNvPr name="TextBox 13" id="13"/>
            <p:cNvSpPr txBox="true"/>
            <p:nvPr/>
          </p:nvSpPr>
          <p:spPr>
            <a:xfrm>
              <a:off x="0" y="-57150"/>
              <a:ext cx="174981" cy="969942"/>
            </a:xfrm>
            <a:prstGeom prst="rect">
              <a:avLst/>
            </a:prstGeom>
          </p:spPr>
          <p:txBody>
            <a:bodyPr anchor="ctr" rtlCol="false" tIns="50800" lIns="50800" bIns="50800" rIns="50800"/>
            <a:lstStyle/>
            <a:p>
              <a:pPr algn="ctr">
                <a:lnSpc>
                  <a:spcPts val="2799"/>
                </a:lnSpc>
              </a:pPr>
            </a:p>
          </p:txBody>
        </p:sp>
      </p:grpSp>
      <p:sp>
        <p:nvSpPr>
          <p:cNvPr name="TextBox 14" id="14"/>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263949" y="3332832"/>
            <a:ext cx="15760102" cy="4373428"/>
          </a:xfrm>
          <a:custGeom>
            <a:avLst/>
            <a:gdLst/>
            <a:ahLst/>
            <a:cxnLst/>
            <a:rect r="r" b="b" t="t" l="l"/>
            <a:pathLst>
              <a:path h="4373428" w="15760102">
                <a:moveTo>
                  <a:pt x="0" y="0"/>
                </a:moveTo>
                <a:lnTo>
                  <a:pt x="15760102" y="0"/>
                </a:lnTo>
                <a:lnTo>
                  <a:pt x="15760102" y="4373428"/>
                </a:lnTo>
                <a:lnTo>
                  <a:pt x="0" y="4373428"/>
                </a:lnTo>
                <a:lnTo>
                  <a:pt x="0" y="0"/>
                </a:lnTo>
                <a:close/>
              </a:path>
            </a:pathLst>
          </a:custGeom>
          <a:blipFill>
            <a:blip r:embed="rId2"/>
            <a:stretch>
              <a:fillRect l="0" t="0" r="0" b="0"/>
            </a:stretch>
          </a:blipFill>
        </p:spPr>
      </p:sp>
      <p:sp>
        <p:nvSpPr>
          <p:cNvPr name="TextBox 6" id="6"/>
          <p:cNvSpPr txBox="true"/>
          <p:nvPr/>
        </p:nvSpPr>
        <p:spPr>
          <a:xfrm rot="0">
            <a:off x="2168644" y="942975"/>
            <a:ext cx="3105309"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Agendar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028700" y="2820815"/>
            <a:ext cx="15408673" cy="5580768"/>
          </a:xfrm>
          <a:custGeom>
            <a:avLst/>
            <a:gdLst/>
            <a:ahLst/>
            <a:cxnLst/>
            <a:rect r="r" b="b" t="t" l="l"/>
            <a:pathLst>
              <a:path h="5580768" w="15408673">
                <a:moveTo>
                  <a:pt x="0" y="0"/>
                </a:moveTo>
                <a:lnTo>
                  <a:pt x="15408673" y="0"/>
                </a:lnTo>
                <a:lnTo>
                  <a:pt x="15408673" y="5580768"/>
                </a:lnTo>
                <a:lnTo>
                  <a:pt x="0" y="5580768"/>
                </a:lnTo>
                <a:lnTo>
                  <a:pt x="0" y="0"/>
                </a:lnTo>
                <a:close/>
              </a:path>
            </a:pathLst>
          </a:custGeom>
          <a:blipFill>
            <a:blip r:embed="rId2"/>
            <a:stretch>
              <a:fillRect l="0" t="-9632" r="-10783" b="-76187"/>
            </a:stretch>
          </a:blipFill>
        </p:spPr>
      </p:sp>
      <p:sp>
        <p:nvSpPr>
          <p:cNvPr name="TextBox 6" id="6"/>
          <p:cNvSpPr txBox="true"/>
          <p:nvPr/>
        </p:nvSpPr>
        <p:spPr>
          <a:xfrm rot="0">
            <a:off x="2124908" y="942975"/>
            <a:ext cx="3192780"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Cancelar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D68326"/>
                </a:solidFill>
                <a:latin typeface="Open Sans"/>
                <a:ea typeface="Open Sans"/>
                <a:cs typeface="Open Sans"/>
                <a:sym typeface="Open Sans"/>
              </a:rPr>
              <a:t>41</a:t>
            </a:r>
          </a:p>
        </p:txBody>
      </p:sp>
    </p:spTree>
  </p:cSld>
  <p:clrMapOvr>
    <a:masterClrMapping/>
  </p:clrMapOvr>
</p:sld>
</file>

<file path=ppt/slides/slide42.xml><?xml version="1.0" encoding="utf-8"?>
<p:sld xmlns:p="http://schemas.openxmlformats.org/presentationml/2006/main" xmlns:a="http://schemas.openxmlformats.org/drawingml/2006/main">
  <p:cSld>
    <p:bg>
      <p:bgPr>
        <a:solidFill>
          <a:srgbClr val="100B09"/>
        </a:solidFill>
      </p:bgPr>
    </p:bg>
    <p:spTree>
      <p:nvGrpSpPr>
        <p:cNvPr id="1" name=""/>
        <p:cNvGrpSpPr/>
        <p:nvPr/>
      </p:nvGrpSpPr>
      <p:grpSpPr>
        <a:xfrm>
          <a:off x="0" y="0"/>
          <a:ext cx="0" cy="0"/>
          <a:chOff x="0" y="0"/>
          <a:chExt cx="0" cy="0"/>
        </a:xfrm>
      </p:grpSpPr>
      <p:sp>
        <p:nvSpPr>
          <p:cNvPr name="TextBox 2" id="2"/>
          <p:cNvSpPr txBox="true"/>
          <p:nvPr/>
        </p:nvSpPr>
        <p:spPr>
          <a:xfrm rot="0">
            <a:off x="1246913" y="5238750"/>
            <a:ext cx="13039142" cy="1013988"/>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DIAGRAMAS DE ATIVIDADES</a:t>
            </a:r>
          </a:p>
        </p:txBody>
      </p:sp>
      <p:grpSp>
        <p:nvGrpSpPr>
          <p:cNvPr name="Group 3" id="3"/>
          <p:cNvGrpSpPr/>
          <p:nvPr/>
        </p:nvGrpSpPr>
        <p:grpSpPr>
          <a:xfrm rot="0">
            <a:off x="-80949" y="2820815"/>
            <a:ext cx="664380" cy="7600284"/>
            <a:chOff x="0" y="0"/>
            <a:chExt cx="174981" cy="2001721"/>
          </a:xfrm>
        </p:grpSpPr>
        <p:sp>
          <p:nvSpPr>
            <p:cNvPr name="Freeform 4" id="4"/>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5" id="5"/>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AutoShape 6" id="6"/>
          <p:cNvSpPr/>
          <p:nvPr/>
        </p:nvSpPr>
        <p:spPr>
          <a:xfrm flipV="true">
            <a:off x="1246946" y="6252738"/>
            <a:ext cx="13039109" cy="38100"/>
          </a:xfrm>
          <a:prstGeom prst="line">
            <a:avLst/>
          </a:prstGeom>
          <a:ln cap="flat" w="38100">
            <a:solidFill>
              <a:srgbClr val="B66811"/>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9898529" y="2302700"/>
            <a:ext cx="7809394" cy="6242433"/>
          </a:xfrm>
          <a:custGeom>
            <a:avLst/>
            <a:gdLst/>
            <a:ahLst/>
            <a:cxnLst/>
            <a:rect r="r" b="b" t="t" l="l"/>
            <a:pathLst>
              <a:path h="6242433" w="7809394">
                <a:moveTo>
                  <a:pt x="0" y="0"/>
                </a:moveTo>
                <a:lnTo>
                  <a:pt x="7809393" y="0"/>
                </a:lnTo>
                <a:lnTo>
                  <a:pt x="7809393" y="6242433"/>
                </a:lnTo>
                <a:lnTo>
                  <a:pt x="0" y="6242433"/>
                </a:lnTo>
                <a:lnTo>
                  <a:pt x="0" y="0"/>
                </a:lnTo>
                <a:close/>
              </a:path>
            </a:pathLst>
          </a:custGeom>
          <a:blipFill>
            <a:blip r:embed="rId2"/>
            <a:stretch>
              <a:fillRect l="0" t="0" r="0" b="0"/>
            </a:stretch>
          </a:blipFill>
          <a:ln w="76200" cap="sq">
            <a:solidFill>
              <a:srgbClr val="FFAA1A"/>
            </a:solidFill>
            <a:prstDash val="solid"/>
            <a:miter/>
          </a:ln>
        </p:spPr>
      </p:sp>
      <p:sp>
        <p:nvSpPr>
          <p:cNvPr name="TextBox 6" id="6"/>
          <p:cNvSpPr txBox="true"/>
          <p:nvPr/>
        </p:nvSpPr>
        <p:spPr>
          <a:xfrm rot="0">
            <a:off x="1028700" y="2725565"/>
            <a:ext cx="8115300" cy="560070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FFFFFF"/>
                </a:solidFill>
                <a:latin typeface="Poppins"/>
                <a:ea typeface="Poppins"/>
                <a:cs typeface="Poppins"/>
                <a:sym typeface="Poppins"/>
              </a:rPr>
              <a:t>Tipo de diagrama comportamental que representa graficamente o fluxo de controle de uma atividade para outra.</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 Especifica a transformação de entradas em saídas por meio de uma sequência ccontrolada temporal de ações.</a:t>
            </a:r>
          </a:p>
          <a:p>
            <a:pPr algn="just">
              <a:lnSpc>
                <a:spcPts val="3749"/>
              </a:lnSpc>
            </a:pPr>
          </a:p>
          <a:p>
            <a:pPr algn="just" marL="539748" indent="-269874" lvl="1">
              <a:lnSpc>
                <a:spcPts val="3749"/>
              </a:lnSpc>
              <a:buFont typeface="Arial"/>
              <a:buChar char="•"/>
            </a:pPr>
            <a:r>
              <a:rPr lang="en-US" sz="2499">
                <a:solidFill>
                  <a:srgbClr val="FFFFFF"/>
                </a:solidFill>
                <a:latin typeface="Poppins"/>
                <a:ea typeface="Poppins"/>
                <a:cs typeface="Poppins"/>
                <a:sym typeface="Poppins"/>
              </a:rPr>
              <a:t>Muito útil para modelagem de fluxos de trabalhos e de processos.</a:t>
            </a:r>
          </a:p>
          <a:p>
            <a:pPr algn="just">
              <a:lnSpc>
                <a:spcPts val="3749"/>
              </a:lnSpc>
            </a:pPr>
          </a:p>
          <a:p>
            <a:pPr algn="just">
              <a:lnSpc>
                <a:spcPts val="3749"/>
              </a:lnSpc>
            </a:pP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4372962" y="1224928"/>
            <a:ext cx="9673269" cy="6948137"/>
          </a:xfrm>
          <a:custGeom>
            <a:avLst/>
            <a:gdLst/>
            <a:ahLst/>
            <a:cxnLst/>
            <a:rect r="r" b="b" t="t" l="l"/>
            <a:pathLst>
              <a:path h="6948137" w="9673269">
                <a:moveTo>
                  <a:pt x="0" y="0"/>
                </a:moveTo>
                <a:lnTo>
                  <a:pt x="9673268" y="0"/>
                </a:lnTo>
                <a:lnTo>
                  <a:pt x="9673268" y="6948137"/>
                </a:lnTo>
                <a:lnTo>
                  <a:pt x="0" y="6948137"/>
                </a:lnTo>
                <a:lnTo>
                  <a:pt x="0" y="0"/>
                </a:lnTo>
                <a:close/>
              </a:path>
            </a:pathLst>
          </a:custGeom>
          <a:blipFill>
            <a:blip r:embed="rId2"/>
            <a:stretch>
              <a:fillRect l="-2626" t="0" r="-1270" b="-9142"/>
            </a:stretch>
          </a:blipFill>
        </p:spPr>
      </p:sp>
      <p:sp>
        <p:nvSpPr>
          <p:cNvPr name="TextBox 6" id="6"/>
          <p:cNvSpPr txBox="true"/>
          <p:nvPr/>
        </p:nvSpPr>
        <p:spPr>
          <a:xfrm rot="0">
            <a:off x="828814" y="518794"/>
            <a:ext cx="3268861"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Adicionar Imóvel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172284" y="1742725"/>
            <a:ext cx="11223579" cy="6448012"/>
          </a:xfrm>
          <a:custGeom>
            <a:avLst/>
            <a:gdLst/>
            <a:ahLst/>
            <a:cxnLst/>
            <a:rect r="r" b="b" t="t" l="l"/>
            <a:pathLst>
              <a:path h="6448012" w="11223579">
                <a:moveTo>
                  <a:pt x="0" y="0"/>
                </a:moveTo>
                <a:lnTo>
                  <a:pt x="11223579" y="0"/>
                </a:lnTo>
                <a:lnTo>
                  <a:pt x="11223579" y="6448012"/>
                </a:lnTo>
                <a:lnTo>
                  <a:pt x="0" y="6448012"/>
                </a:lnTo>
                <a:lnTo>
                  <a:pt x="0" y="0"/>
                </a:lnTo>
                <a:close/>
              </a:path>
            </a:pathLst>
          </a:custGeom>
          <a:blipFill>
            <a:blip r:embed="rId2"/>
            <a:stretch>
              <a:fillRect l="0" t="-33" r="-16246" b="-33"/>
            </a:stretch>
          </a:blipFill>
        </p:spPr>
      </p:sp>
      <p:sp>
        <p:nvSpPr>
          <p:cNvPr name="TextBox 6" id="6"/>
          <p:cNvSpPr txBox="true"/>
          <p:nvPr/>
        </p:nvSpPr>
        <p:spPr>
          <a:xfrm rot="0">
            <a:off x="822146" y="518794"/>
            <a:ext cx="3282196"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Vizualizar Imóvel  </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4621830" y="1028700"/>
            <a:ext cx="9862875" cy="7685745"/>
          </a:xfrm>
          <a:custGeom>
            <a:avLst/>
            <a:gdLst/>
            <a:ahLst/>
            <a:cxnLst/>
            <a:rect r="r" b="b" t="t" l="l"/>
            <a:pathLst>
              <a:path h="7685745" w="9862875">
                <a:moveTo>
                  <a:pt x="0" y="0"/>
                </a:moveTo>
                <a:lnTo>
                  <a:pt x="9862876" y="0"/>
                </a:lnTo>
                <a:lnTo>
                  <a:pt x="9862876" y="7685745"/>
                </a:lnTo>
                <a:lnTo>
                  <a:pt x="0" y="7685745"/>
                </a:lnTo>
                <a:lnTo>
                  <a:pt x="0" y="0"/>
                </a:lnTo>
                <a:close/>
              </a:path>
            </a:pathLst>
          </a:custGeom>
          <a:blipFill>
            <a:blip r:embed="rId2"/>
            <a:stretch>
              <a:fillRect l="-191" t="0" r="-1131" b="0"/>
            </a:stretch>
          </a:blipFill>
        </p:spPr>
      </p:sp>
      <p:sp>
        <p:nvSpPr>
          <p:cNvPr name="TextBox 6" id="6"/>
          <p:cNvSpPr txBox="true"/>
          <p:nvPr/>
        </p:nvSpPr>
        <p:spPr>
          <a:xfrm rot="0">
            <a:off x="889714" y="518794"/>
            <a:ext cx="3147060"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Pesquisar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4054716" y="1230559"/>
            <a:ext cx="10657938" cy="7485461"/>
          </a:xfrm>
          <a:custGeom>
            <a:avLst/>
            <a:gdLst/>
            <a:ahLst/>
            <a:cxnLst/>
            <a:rect r="r" b="b" t="t" l="l"/>
            <a:pathLst>
              <a:path h="7485461" w="10657938">
                <a:moveTo>
                  <a:pt x="0" y="0"/>
                </a:moveTo>
                <a:lnTo>
                  <a:pt x="10657938" y="0"/>
                </a:lnTo>
                <a:lnTo>
                  <a:pt x="10657938" y="7485461"/>
                </a:lnTo>
                <a:lnTo>
                  <a:pt x="0" y="7485461"/>
                </a:lnTo>
                <a:lnTo>
                  <a:pt x="0" y="0"/>
                </a:lnTo>
                <a:close/>
              </a:path>
            </a:pathLst>
          </a:custGeom>
          <a:blipFill>
            <a:blip r:embed="rId2"/>
            <a:stretch>
              <a:fillRect l="-424" t="0" r="0" b="-5809"/>
            </a:stretch>
          </a:blipFill>
        </p:spPr>
      </p:sp>
      <p:sp>
        <p:nvSpPr>
          <p:cNvPr name="TextBox 6" id="6"/>
          <p:cNvSpPr txBox="true"/>
          <p:nvPr/>
        </p:nvSpPr>
        <p:spPr>
          <a:xfrm rot="0">
            <a:off x="906874" y="518794"/>
            <a:ext cx="3112740"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Desativar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47</a:t>
            </a:r>
          </a:p>
        </p:txBody>
      </p:sp>
    </p:spTree>
  </p:cSld>
  <p:clrMapOvr>
    <a:masterClrMapping/>
  </p:clrMapOvr>
</p:sld>
</file>

<file path=ppt/slides/slide48.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5429457" y="1458335"/>
            <a:ext cx="7987612" cy="6555022"/>
          </a:xfrm>
          <a:custGeom>
            <a:avLst/>
            <a:gdLst/>
            <a:ahLst/>
            <a:cxnLst/>
            <a:rect r="r" b="b" t="t" l="l"/>
            <a:pathLst>
              <a:path h="6555022" w="7987612">
                <a:moveTo>
                  <a:pt x="0" y="0"/>
                </a:moveTo>
                <a:lnTo>
                  <a:pt x="7987611" y="0"/>
                </a:lnTo>
                <a:lnTo>
                  <a:pt x="7987611" y="6555022"/>
                </a:lnTo>
                <a:lnTo>
                  <a:pt x="0" y="6555022"/>
                </a:lnTo>
                <a:lnTo>
                  <a:pt x="0" y="0"/>
                </a:lnTo>
                <a:close/>
              </a:path>
            </a:pathLst>
          </a:custGeom>
          <a:blipFill>
            <a:blip r:embed="rId2"/>
            <a:stretch>
              <a:fillRect l="0" t="-126" r="0" b="-126"/>
            </a:stretch>
          </a:blipFill>
        </p:spPr>
      </p:sp>
      <p:sp>
        <p:nvSpPr>
          <p:cNvPr name="TextBox 6" id="6"/>
          <p:cNvSpPr txBox="true"/>
          <p:nvPr/>
        </p:nvSpPr>
        <p:spPr>
          <a:xfrm rot="0">
            <a:off x="420709" y="518794"/>
            <a:ext cx="5847414"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Agendar Vistoria (Imobiliária)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3953088" y="1217914"/>
            <a:ext cx="10779673" cy="7464740"/>
          </a:xfrm>
          <a:custGeom>
            <a:avLst/>
            <a:gdLst/>
            <a:ahLst/>
            <a:cxnLst/>
            <a:rect r="r" b="b" t="t" l="l"/>
            <a:pathLst>
              <a:path h="7464740" w="10779673">
                <a:moveTo>
                  <a:pt x="0" y="0"/>
                </a:moveTo>
                <a:lnTo>
                  <a:pt x="10779673" y="0"/>
                </a:lnTo>
                <a:lnTo>
                  <a:pt x="10779673" y="7464740"/>
                </a:lnTo>
                <a:lnTo>
                  <a:pt x="0" y="7464740"/>
                </a:lnTo>
                <a:lnTo>
                  <a:pt x="0" y="0"/>
                </a:lnTo>
                <a:close/>
              </a:path>
            </a:pathLst>
          </a:custGeom>
          <a:blipFill>
            <a:blip r:embed="rId2"/>
            <a:stretch>
              <a:fillRect l="0" t="-26" r="-2669" b="-3487"/>
            </a:stretch>
          </a:blipFill>
        </p:spPr>
      </p:sp>
      <p:sp>
        <p:nvSpPr>
          <p:cNvPr name="TextBox 6" id="6"/>
          <p:cNvSpPr txBox="true"/>
          <p:nvPr/>
        </p:nvSpPr>
        <p:spPr>
          <a:xfrm rot="0">
            <a:off x="739443" y="518794"/>
            <a:ext cx="3447604"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Registrar Inspeção</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49</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sp>
        <p:nvSpPr>
          <p:cNvPr name="TextBox 2" id="2"/>
          <p:cNvSpPr txBox="true"/>
          <p:nvPr/>
        </p:nvSpPr>
        <p:spPr>
          <a:xfrm rot="0">
            <a:off x="5022027" y="4249264"/>
            <a:ext cx="12237273" cy="373380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FFFFFF"/>
                </a:solidFill>
                <a:latin typeface="Poppins"/>
                <a:ea typeface="Poppins"/>
                <a:cs typeface="Poppins"/>
                <a:sym typeface="Poppins"/>
              </a:rPr>
              <a:t> Aumento no lançamento de unidades residenciais no Brasil;</a:t>
            </a:r>
          </a:p>
          <a:p>
            <a:pPr algn="just" marL="539748" indent="-269874" lvl="1">
              <a:lnSpc>
                <a:spcPts val="3749"/>
              </a:lnSpc>
              <a:buFont typeface="Arial"/>
              <a:buChar char="•"/>
            </a:pPr>
            <a:r>
              <a:rPr lang="en-US" sz="2499">
                <a:solidFill>
                  <a:srgbClr val="FFFFFF"/>
                </a:solidFill>
                <a:latin typeface="Poppins"/>
                <a:ea typeface="Poppins"/>
                <a:cs typeface="Poppins"/>
                <a:sym typeface="Poppins"/>
              </a:rPr>
              <a:t> Aumento na valorização do m² do imóvel.</a:t>
            </a:r>
          </a:p>
          <a:p>
            <a:pPr algn="just" marL="539748" indent="-269874" lvl="1">
              <a:lnSpc>
                <a:spcPts val="3749"/>
              </a:lnSpc>
              <a:buFont typeface="Arial"/>
              <a:buChar char="•"/>
            </a:pPr>
            <a:r>
              <a:rPr lang="en-US" sz="2499">
                <a:solidFill>
                  <a:srgbClr val="FFFFFF"/>
                </a:solidFill>
                <a:latin typeface="Poppins"/>
                <a:ea typeface="Poppins"/>
                <a:cs typeface="Poppins"/>
                <a:sym typeface="Poppins"/>
              </a:rPr>
              <a:t> Incentivo a programas sociais de imóveis.</a:t>
            </a:r>
          </a:p>
          <a:p>
            <a:pPr algn="just" marL="539748" indent="-269874" lvl="1">
              <a:lnSpc>
                <a:spcPts val="3749"/>
              </a:lnSpc>
              <a:buFont typeface="Arial"/>
              <a:buChar char="•"/>
            </a:pPr>
            <a:r>
              <a:rPr lang="en-US" sz="2499">
                <a:solidFill>
                  <a:srgbClr val="FFFFFF"/>
                </a:solidFill>
                <a:latin typeface="Poppins"/>
                <a:ea typeface="Poppins"/>
                <a:cs typeface="Poppins"/>
                <a:sym typeface="Poppins"/>
              </a:rPr>
              <a:t> Aumento nas vendas/locação de imóveis residenciais.</a:t>
            </a:r>
          </a:p>
          <a:p>
            <a:pPr algn="just" marL="539748" indent="-269874" lvl="1">
              <a:lnSpc>
                <a:spcPts val="3749"/>
              </a:lnSpc>
              <a:buFont typeface="Arial"/>
              <a:buChar char="•"/>
            </a:pPr>
            <a:r>
              <a:rPr lang="en-US" sz="2499">
                <a:solidFill>
                  <a:srgbClr val="FFFFFF"/>
                </a:solidFill>
                <a:latin typeface="Poppins"/>
                <a:ea typeface="Poppins"/>
                <a:cs typeface="Poppins"/>
                <a:sym typeface="Poppins"/>
              </a:rPr>
              <a:t> Baixa na oferta de unidades residencias no último trimestre, no entanto, a curva é de crescimento.</a:t>
            </a:r>
          </a:p>
          <a:p>
            <a:pPr algn="just">
              <a:lnSpc>
                <a:spcPts val="3749"/>
              </a:lnSpc>
            </a:pPr>
          </a:p>
          <a:p>
            <a:pPr algn="just">
              <a:lnSpc>
                <a:spcPts val="3749"/>
              </a:lnSpc>
            </a:pPr>
            <a:r>
              <a:rPr lang="en-US" sz="2499" strike="noStrike" u="none">
                <a:solidFill>
                  <a:srgbClr val="FFFFFF"/>
                </a:solidFill>
                <a:latin typeface="Poppins"/>
                <a:ea typeface="Poppins"/>
                <a:cs typeface="Poppins"/>
                <a:sym typeface="Poppins"/>
              </a:rPr>
              <a:t>Fontes: </a:t>
            </a:r>
            <a:r>
              <a:rPr lang="en-US" sz="2499" strike="noStrike" u="sng">
                <a:solidFill>
                  <a:srgbClr val="FFFFFF"/>
                </a:solidFill>
                <a:latin typeface="Poppins"/>
                <a:ea typeface="Poppins"/>
                <a:cs typeface="Poppins"/>
                <a:sym typeface="Poppins"/>
                <a:hlinkClick r:id="rId2" tooltip="http://www.cbicdados.com.br/menu/mercado-imobiliario/indicadores-imobiliarios-nacionais"/>
              </a:rPr>
              <a:t>Banco de dados CBIC</a:t>
            </a:r>
            <a:r>
              <a:rPr lang="en-US" sz="2499" strike="noStrike" u="none">
                <a:solidFill>
                  <a:srgbClr val="FFFFFF"/>
                </a:solidFill>
                <a:latin typeface="Poppins"/>
                <a:ea typeface="Poppins"/>
                <a:cs typeface="Poppins"/>
                <a:sym typeface="Poppins"/>
              </a:rPr>
              <a:t>.</a:t>
            </a:r>
          </a:p>
        </p:txBody>
      </p:sp>
      <p:pic>
        <p:nvPicPr>
          <p:cNvPr name="Picture 3" id="3"/>
          <p:cNvPicPr>
            <a:picLocks noChangeAspect="true"/>
          </p:cNvPicPr>
          <p:nvPr/>
        </p:nvPicPr>
        <p:blipFill>
          <a:blip r:embed="rId3"/>
          <a:stretch>
            <a:fillRect/>
          </a:stretch>
        </p:blipFill>
        <p:spPr>
          <a:xfrm rot="0">
            <a:off x="-2961708" y="2514387"/>
            <a:ext cx="8709529" cy="6499823"/>
          </a:xfrm>
          <a:prstGeom prst="rect">
            <a:avLst/>
          </a:prstGeom>
        </p:spPr>
      </p:pic>
      <p:sp>
        <p:nvSpPr>
          <p:cNvPr name="TextBox 4" id="4"/>
          <p:cNvSpPr txBox="true"/>
          <p:nvPr/>
        </p:nvSpPr>
        <p:spPr>
          <a:xfrm rot="0">
            <a:off x="5022027" y="2860548"/>
            <a:ext cx="12237273"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MERCADO IMOBILIÁRIO</a:t>
            </a:r>
          </a:p>
        </p:txBody>
      </p:sp>
      <p:sp>
        <p:nvSpPr>
          <p:cNvPr name="AutoShape 5" id="5"/>
          <p:cNvSpPr/>
          <p:nvPr/>
        </p:nvSpPr>
        <p:spPr>
          <a:xfrm>
            <a:off x="10767060" y="9277350"/>
            <a:ext cx="6492240" cy="0"/>
          </a:xfrm>
          <a:prstGeom prst="line">
            <a:avLst/>
          </a:prstGeom>
          <a:ln cap="flat" w="38100">
            <a:solidFill>
              <a:srgbClr val="FFFFFF"/>
            </a:solidFill>
            <a:prstDash val="solid"/>
            <a:headEnd type="none" len="sm" w="sm"/>
            <a:tailEnd type="arrow" len="sm" w="med"/>
          </a:ln>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a:t>
            </a:r>
          </a:p>
        </p:txBody>
      </p:sp>
    </p:spTree>
  </p:cSld>
  <p:clrMapOvr>
    <a:masterClrMapping/>
  </p:clrMapOvr>
</p:sld>
</file>

<file path=ppt/slides/slide50.xml><?xml version="1.0" encoding="utf-8"?>
<p:sld xmlns:p="http://schemas.openxmlformats.org/presentationml/2006/main" xmlns:a="http://schemas.openxmlformats.org/drawingml/2006/main">
  <p:cSld>
    <p:bg>
      <p:bgPr>
        <a:solidFill>
          <a:srgbClr val="100B09"/>
        </a:solidFill>
      </p:bgPr>
    </p:bg>
    <p:spTree>
      <p:nvGrpSpPr>
        <p:cNvPr id="1" name=""/>
        <p:cNvGrpSpPr/>
        <p:nvPr/>
      </p:nvGrpSpPr>
      <p:grpSpPr>
        <a:xfrm>
          <a:off x="0" y="0"/>
          <a:ext cx="0" cy="0"/>
          <a:chOff x="0" y="0"/>
          <a:chExt cx="0" cy="0"/>
        </a:xfrm>
      </p:grpSpPr>
      <p:sp>
        <p:nvSpPr>
          <p:cNvPr name="TextBox 2" id="2"/>
          <p:cNvSpPr txBox="true"/>
          <p:nvPr/>
        </p:nvSpPr>
        <p:spPr>
          <a:xfrm rot="0">
            <a:off x="1246913" y="5238750"/>
            <a:ext cx="12244677" cy="1013988"/>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DIAGRAMAS DE ESTADO </a:t>
            </a:r>
          </a:p>
        </p:txBody>
      </p:sp>
      <p:grpSp>
        <p:nvGrpSpPr>
          <p:cNvPr name="Group 3" id="3"/>
          <p:cNvGrpSpPr/>
          <p:nvPr/>
        </p:nvGrpSpPr>
        <p:grpSpPr>
          <a:xfrm rot="0">
            <a:off x="-80949" y="2820815"/>
            <a:ext cx="664380" cy="7600284"/>
            <a:chOff x="0" y="0"/>
            <a:chExt cx="174981" cy="2001721"/>
          </a:xfrm>
        </p:grpSpPr>
        <p:sp>
          <p:nvSpPr>
            <p:cNvPr name="Freeform 4" id="4"/>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5" id="5"/>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AutoShape 6" id="6"/>
          <p:cNvSpPr/>
          <p:nvPr/>
        </p:nvSpPr>
        <p:spPr>
          <a:xfrm flipV="true">
            <a:off x="1246946" y="6271788"/>
            <a:ext cx="11137233" cy="19050"/>
          </a:xfrm>
          <a:prstGeom prst="line">
            <a:avLst/>
          </a:prstGeom>
          <a:ln cap="flat" w="38100">
            <a:solidFill>
              <a:srgbClr val="B66811"/>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50</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820815"/>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7832008" y="5640737"/>
            <a:ext cx="2717339" cy="2628407"/>
          </a:xfrm>
          <a:custGeom>
            <a:avLst/>
            <a:gdLst/>
            <a:ahLst/>
            <a:cxnLst/>
            <a:rect r="r" b="b" t="t" l="l"/>
            <a:pathLst>
              <a:path h="2628407" w="2717339">
                <a:moveTo>
                  <a:pt x="0" y="0"/>
                </a:moveTo>
                <a:lnTo>
                  <a:pt x="2717338" y="0"/>
                </a:lnTo>
                <a:lnTo>
                  <a:pt x="2717338" y="2628407"/>
                </a:lnTo>
                <a:lnTo>
                  <a:pt x="0" y="2628407"/>
                </a:lnTo>
                <a:lnTo>
                  <a:pt x="0" y="0"/>
                </a:lnTo>
                <a:close/>
              </a:path>
            </a:pathLst>
          </a:custGeom>
          <a:blipFill>
            <a:blip r:embed="rId2">
              <a:extLst>
                <a:ext uri="{96DAC541-7B7A-43D3-8B79-37D633B846F1}">
                  <asvg:svgBlip xmlns:asvg="http://schemas.microsoft.com/office/drawing/2016/SVG/main" r:embed="rId3"/>
                </a:ext>
              </a:extLst>
            </a:blip>
            <a:stretch>
              <a:fillRect l="0" t="0" r="0" b="0"/>
            </a:stretch>
          </a:blipFill>
        </p:spPr>
      </p:sp>
      <p:sp>
        <p:nvSpPr>
          <p:cNvPr name="Freeform 6" id="6"/>
          <p:cNvSpPr/>
          <p:nvPr/>
        </p:nvSpPr>
        <p:spPr>
          <a:xfrm flipH="false" flipV="false" rot="0">
            <a:off x="2604281" y="5640737"/>
            <a:ext cx="2811131" cy="2628407"/>
          </a:xfrm>
          <a:custGeom>
            <a:avLst/>
            <a:gdLst/>
            <a:ahLst/>
            <a:cxnLst/>
            <a:rect r="r" b="b" t="t" l="l"/>
            <a:pathLst>
              <a:path h="2628407" w="2811131">
                <a:moveTo>
                  <a:pt x="0" y="0"/>
                </a:moveTo>
                <a:lnTo>
                  <a:pt x="2811131" y="0"/>
                </a:lnTo>
                <a:lnTo>
                  <a:pt x="2811131" y="2628407"/>
                </a:lnTo>
                <a:lnTo>
                  <a:pt x="0" y="2628407"/>
                </a:lnTo>
                <a:lnTo>
                  <a:pt x="0" y="0"/>
                </a:lnTo>
                <a:close/>
              </a:path>
            </a:pathLst>
          </a:custGeom>
          <a:blipFill>
            <a:blip r:embed="rId4">
              <a:extLst>
                <a:ext uri="{96DAC541-7B7A-43D3-8B79-37D633B846F1}">
                  <asvg:svgBlip xmlns:asvg="http://schemas.microsoft.com/office/drawing/2016/SVG/main" r:embed="rId5"/>
                </a:ext>
              </a:extLst>
            </a:blip>
            <a:stretch>
              <a:fillRect l="0" t="0" r="0" b="0"/>
            </a:stretch>
          </a:blipFill>
        </p:spPr>
      </p:sp>
      <p:grpSp>
        <p:nvGrpSpPr>
          <p:cNvPr name="Group 7" id="7"/>
          <p:cNvGrpSpPr/>
          <p:nvPr/>
        </p:nvGrpSpPr>
        <p:grpSpPr>
          <a:xfrm rot="0">
            <a:off x="4752318" y="6295079"/>
            <a:ext cx="314977" cy="314977"/>
            <a:chOff x="0" y="0"/>
            <a:chExt cx="812800" cy="812800"/>
          </a:xfrm>
        </p:grpSpPr>
        <p:sp>
          <p:nvSpPr>
            <p:cNvPr name="Freeform 8" id="8"/>
            <p:cNvSpPr/>
            <p:nvPr/>
          </p:nvSpPr>
          <p:spPr>
            <a:xfrm flipH="false" flipV="false" rot="0">
              <a:off x="0" y="0"/>
              <a:ext cx="812800" cy="812800"/>
            </a:xfrm>
            <a:custGeom>
              <a:avLst/>
              <a:gdLst/>
              <a:ahLst/>
              <a:cxnLst/>
              <a:rect r="r" b="b" t="t" l="l"/>
              <a:pathLst>
                <a:path h="812800" w="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BF63"/>
            </a:solidFill>
          </p:spPr>
        </p:sp>
        <p:sp>
          <p:nvSpPr>
            <p:cNvPr name="TextBox 9" id="9"/>
            <p:cNvSpPr txBox="true"/>
            <p:nvPr/>
          </p:nvSpPr>
          <p:spPr>
            <a:xfrm>
              <a:off x="76200" y="19050"/>
              <a:ext cx="660400" cy="717550"/>
            </a:xfrm>
            <a:prstGeom prst="rect">
              <a:avLst/>
            </a:prstGeom>
          </p:spPr>
          <p:txBody>
            <a:bodyPr anchor="ctr" rtlCol="false" tIns="50800" lIns="50800" bIns="50800" rIns="50800"/>
            <a:lstStyle/>
            <a:p>
              <a:pPr algn="ctr">
                <a:lnSpc>
                  <a:spcPts val="2799"/>
                </a:lnSpc>
              </a:pPr>
            </a:p>
          </p:txBody>
        </p:sp>
      </p:grpSp>
      <p:sp>
        <p:nvSpPr>
          <p:cNvPr name="Freeform 10" id="10"/>
          <p:cNvSpPr/>
          <p:nvPr/>
        </p:nvSpPr>
        <p:spPr>
          <a:xfrm flipH="false" flipV="false" rot="0">
            <a:off x="12518884" y="5507279"/>
            <a:ext cx="2950647" cy="2895323"/>
          </a:xfrm>
          <a:custGeom>
            <a:avLst/>
            <a:gdLst/>
            <a:ahLst/>
            <a:cxnLst/>
            <a:rect r="r" b="b" t="t" l="l"/>
            <a:pathLst>
              <a:path h="2895323" w="2950647">
                <a:moveTo>
                  <a:pt x="0" y="0"/>
                </a:moveTo>
                <a:lnTo>
                  <a:pt x="2950648" y="0"/>
                </a:lnTo>
                <a:lnTo>
                  <a:pt x="2950648" y="2895323"/>
                </a:lnTo>
                <a:lnTo>
                  <a:pt x="0" y="2895323"/>
                </a:lnTo>
                <a:lnTo>
                  <a:pt x="0" y="0"/>
                </a:lnTo>
                <a:close/>
              </a:path>
            </a:pathLst>
          </a:custGeom>
          <a:blipFill>
            <a:blip r:embed="rId6">
              <a:extLst>
                <a:ext uri="{96DAC541-7B7A-43D3-8B79-37D633B846F1}">
                  <asvg:svgBlip xmlns:asvg="http://schemas.microsoft.com/office/drawing/2016/SVG/main" r:embed="rId7"/>
                </a:ext>
              </a:extLst>
            </a:blip>
            <a:stretch>
              <a:fillRect l="0" t="0" r="0" b="0"/>
            </a:stretch>
          </a:blipFill>
        </p:spPr>
      </p:sp>
      <p:sp>
        <p:nvSpPr>
          <p:cNvPr name="TextBox 11" id="11"/>
          <p:cNvSpPr txBox="true"/>
          <p:nvPr/>
        </p:nvSpPr>
        <p:spPr>
          <a:xfrm rot="0">
            <a:off x="1019175" y="1186959"/>
            <a:ext cx="16240125" cy="3201036"/>
          </a:xfrm>
          <a:prstGeom prst="rect">
            <a:avLst/>
          </a:prstGeom>
        </p:spPr>
        <p:txBody>
          <a:bodyPr anchor="t" rtlCol="false" tIns="0" lIns="0" bIns="0" rIns="0">
            <a:spAutoFit/>
          </a:bodyPr>
          <a:lstStyle/>
          <a:p>
            <a:pPr algn="just" marL="561336" indent="-280668" lvl="1">
              <a:lnSpc>
                <a:spcPts val="3639"/>
              </a:lnSpc>
              <a:buFont typeface="Arial"/>
              <a:buChar char="•"/>
            </a:pPr>
            <a:r>
              <a:rPr lang="en-US" sz="2599">
                <a:solidFill>
                  <a:srgbClr val="FFFFFF"/>
                </a:solidFill>
                <a:latin typeface="Poppins"/>
                <a:ea typeface="Poppins"/>
                <a:cs typeface="Poppins"/>
                <a:sym typeface="Poppins"/>
              </a:rPr>
              <a:t>O diagrama de estado, ou máquina de estados, representa </a:t>
            </a:r>
            <a:r>
              <a:rPr lang="en-US" sz="2599">
                <a:solidFill>
                  <a:srgbClr val="B66811"/>
                </a:solidFill>
                <a:latin typeface="Poppins"/>
                <a:ea typeface="Poppins"/>
                <a:cs typeface="Poppins"/>
                <a:sym typeface="Poppins"/>
              </a:rPr>
              <a:t>o comportamento dinâmico de um objeto</a:t>
            </a:r>
            <a:r>
              <a:rPr lang="en-US" sz="2599">
                <a:solidFill>
                  <a:srgbClr val="FFFFFF"/>
                </a:solidFill>
                <a:latin typeface="Poppins"/>
                <a:ea typeface="Poppins"/>
                <a:cs typeface="Poppins"/>
                <a:sym typeface="Poppins"/>
              </a:rPr>
              <a:t>, mostrando seus estados e transições em resposta a eventos.</a:t>
            </a:r>
          </a:p>
          <a:p>
            <a:pPr algn="just">
              <a:lnSpc>
                <a:spcPts val="3639"/>
              </a:lnSpc>
            </a:pPr>
          </a:p>
          <a:p>
            <a:pPr algn="just" marL="561336" indent="-280668" lvl="1">
              <a:lnSpc>
                <a:spcPts val="3639"/>
              </a:lnSpc>
              <a:buFont typeface="Arial"/>
              <a:buChar char="•"/>
            </a:pPr>
            <a:r>
              <a:rPr lang="en-US" sz="2599">
                <a:solidFill>
                  <a:srgbClr val="FFFFFF"/>
                </a:solidFill>
                <a:latin typeface="Poppins"/>
                <a:ea typeface="Poppins"/>
                <a:cs typeface="Poppins"/>
                <a:sym typeface="Poppins"/>
              </a:rPr>
              <a:t>Mostra como um</a:t>
            </a:r>
            <a:r>
              <a:rPr lang="en-US" sz="2599">
                <a:solidFill>
                  <a:srgbClr val="D68326"/>
                </a:solidFill>
                <a:latin typeface="Poppins"/>
                <a:ea typeface="Poppins"/>
                <a:cs typeface="Poppins"/>
                <a:sym typeface="Poppins"/>
              </a:rPr>
              <a:t> objeto muda de estado ao longo do tempo</a:t>
            </a:r>
            <a:r>
              <a:rPr lang="en-US" sz="2599">
                <a:solidFill>
                  <a:srgbClr val="FFFFFF"/>
                </a:solidFill>
                <a:latin typeface="Poppins"/>
                <a:ea typeface="Poppins"/>
                <a:cs typeface="Poppins"/>
                <a:sym typeface="Poppins"/>
              </a:rPr>
              <a:t>, ajudando a modelar o ciclo de vida de sistemas ou objetos com comportamento dinâmico</a:t>
            </a:r>
          </a:p>
          <a:p>
            <a:pPr algn="just">
              <a:lnSpc>
                <a:spcPts val="3639"/>
              </a:lnSpc>
            </a:pPr>
          </a:p>
          <a:p>
            <a:pPr algn="just" marL="561336" indent="-280668" lvl="1">
              <a:lnSpc>
                <a:spcPts val="3639"/>
              </a:lnSpc>
              <a:buFont typeface="Arial"/>
              <a:buChar char="•"/>
            </a:pPr>
            <a:r>
              <a:rPr lang="en-US" sz="2599">
                <a:solidFill>
                  <a:srgbClr val="D68326"/>
                </a:solidFill>
                <a:latin typeface="Poppins"/>
                <a:ea typeface="Poppins"/>
                <a:cs typeface="Poppins"/>
                <a:sym typeface="Poppins"/>
              </a:rPr>
              <a:t>Exemplo:</a:t>
            </a:r>
            <a:r>
              <a:rPr lang="en-US" sz="2599">
                <a:solidFill>
                  <a:srgbClr val="FFFFFF"/>
                </a:solidFill>
                <a:latin typeface="Poppins"/>
                <a:ea typeface="Poppins"/>
                <a:cs typeface="Poppins"/>
                <a:sym typeface="Poppins"/>
              </a:rPr>
              <a:t> Funcionamento de uma Máquina de Café:</a:t>
            </a:r>
          </a:p>
        </p:txBody>
      </p:sp>
      <p:sp>
        <p:nvSpPr>
          <p:cNvPr name="TextBox 12" id="12"/>
          <p:cNvSpPr txBox="true"/>
          <p:nvPr/>
        </p:nvSpPr>
        <p:spPr>
          <a:xfrm rot="0">
            <a:off x="2279528" y="8576616"/>
            <a:ext cx="4057439" cy="457836"/>
          </a:xfrm>
          <a:prstGeom prst="rect">
            <a:avLst/>
          </a:prstGeom>
        </p:spPr>
        <p:txBody>
          <a:bodyPr anchor="t" rtlCol="false" tIns="0" lIns="0" bIns="0" rIns="0">
            <a:spAutoFit/>
          </a:bodyPr>
          <a:lstStyle/>
          <a:p>
            <a:pPr algn="just">
              <a:lnSpc>
                <a:spcPts val="3639"/>
              </a:lnSpc>
            </a:pPr>
            <a:r>
              <a:rPr lang="en-US" sz="2599">
                <a:solidFill>
                  <a:srgbClr val="FFFFFF"/>
                </a:solidFill>
                <a:latin typeface="Poppins"/>
                <a:ea typeface="Poppins"/>
                <a:cs typeface="Poppins"/>
                <a:sym typeface="Poppins"/>
              </a:rPr>
              <a:t>Pronta para o Preparo</a:t>
            </a:r>
          </a:p>
        </p:txBody>
      </p:sp>
      <p:sp>
        <p:nvSpPr>
          <p:cNvPr name="TextBox 13" id="13"/>
          <p:cNvSpPr txBox="true"/>
          <p:nvPr/>
        </p:nvSpPr>
        <p:spPr>
          <a:xfrm rot="0">
            <a:off x="8045222" y="8576616"/>
            <a:ext cx="2991254" cy="457836"/>
          </a:xfrm>
          <a:prstGeom prst="rect">
            <a:avLst/>
          </a:prstGeom>
        </p:spPr>
        <p:txBody>
          <a:bodyPr anchor="t" rtlCol="false" tIns="0" lIns="0" bIns="0" rIns="0">
            <a:spAutoFit/>
          </a:bodyPr>
          <a:lstStyle/>
          <a:p>
            <a:pPr algn="just">
              <a:lnSpc>
                <a:spcPts val="3639"/>
              </a:lnSpc>
            </a:pPr>
            <a:r>
              <a:rPr lang="en-US" sz="2599">
                <a:solidFill>
                  <a:srgbClr val="FFFFFF"/>
                </a:solidFill>
                <a:latin typeface="Poppins"/>
                <a:ea typeface="Poppins"/>
                <a:cs typeface="Poppins"/>
                <a:sym typeface="Poppins"/>
              </a:rPr>
              <a:t>Preparando Café</a:t>
            </a:r>
          </a:p>
        </p:txBody>
      </p:sp>
      <p:sp>
        <p:nvSpPr>
          <p:cNvPr name="TextBox 14" id="14"/>
          <p:cNvSpPr txBox="true"/>
          <p:nvPr/>
        </p:nvSpPr>
        <p:spPr>
          <a:xfrm rot="0">
            <a:off x="12744731" y="8576616"/>
            <a:ext cx="3263742" cy="457836"/>
          </a:xfrm>
          <a:prstGeom prst="rect">
            <a:avLst/>
          </a:prstGeom>
        </p:spPr>
        <p:txBody>
          <a:bodyPr anchor="t" rtlCol="false" tIns="0" lIns="0" bIns="0" rIns="0">
            <a:spAutoFit/>
          </a:bodyPr>
          <a:lstStyle/>
          <a:p>
            <a:pPr algn="just">
              <a:lnSpc>
                <a:spcPts val="3639"/>
              </a:lnSpc>
            </a:pPr>
            <a:r>
              <a:rPr lang="en-US" sz="2599">
                <a:solidFill>
                  <a:srgbClr val="FFFFFF"/>
                </a:solidFill>
                <a:latin typeface="Poppins"/>
                <a:ea typeface="Poppins"/>
                <a:cs typeface="Poppins"/>
                <a:sym typeface="Poppins"/>
              </a:rPr>
              <a:t>Preparo Finalizado</a:t>
            </a:r>
          </a:p>
        </p:txBody>
      </p:sp>
      <p:sp>
        <p:nvSpPr>
          <p:cNvPr name="TextBox 15" id="1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sp>
        <p:nvSpPr>
          <p:cNvPr name="TextBox 2" id="2"/>
          <p:cNvSpPr txBox="true"/>
          <p:nvPr/>
        </p:nvSpPr>
        <p:spPr>
          <a:xfrm rot="0">
            <a:off x="8840867" y="1790700"/>
            <a:ext cx="8418433" cy="7467600"/>
          </a:xfrm>
          <a:prstGeom prst="rect">
            <a:avLst/>
          </a:prstGeom>
        </p:spPr>
        <p:txBody>
          <a:bodyPr anchor="t" rtlCol="false" tIns="0" lIns="0" bIns="0" rIns="0">
            <a:spAutoFit/>
          </a:bodyPr>
          <a:lstStyle/>
          <a:p>
            <a:pPr algn="just" marL="539748" indent="-269874" lvl="1">
              <a:lnSpc>
                <a:spcPts val="3749"/>
              </a:lnSpc>
              <a:buFont typeface="Arial"/>
              <a:buChar char="•"/>
            </a:pPr>
            <a:r>
              <a:rPr lang="en-US" sz="2499">
                <a:solidFill>
                  <a:srgbClr val="D68326"/>
                </a:solidFill>
                <a:latin typeface="Poppins"/>
                <a:ea typeface="Poppins"/>
                <a:cs typeface="Poppins"/>
                <a:sym typeface="Poppins"/>
              </a:rPr>
              <a:t>Estado Inicial:</a:t>
            </a:r>
            <a:r>
              <a:rPr lang="en-US" sz="2499">
                <a:solidFill>
                  <a:srgbClr val="FFFFFF"/>
                </a:solidFill>
                <a:latin typeface="Poppins"/>
                <a:ea typeface="Poppins"/>
                <a:cs typeface="Poppins"/>
                <a:sym typeface="Poppins"/>
              </a:rPr>
              <a:t> Ponto de partida do ciclo de vida de um objeto.</a:t>
            </a:r>
          </a:p>
          <a:p>
            <a:pPr algn="just">
              <a:lnSpc>
                <a:spcPts val="3749"/>
              </a:lnSpc>
            </a:pPr>
          </a:p>
          <a:p>
            <a:pPr algn="just" marL="539748" indent="-269874" lvl="1">
              <a:lnSpc>
                <a:spcPts val="3749"/>
              </a:lnSpc>
              <a:buFont typeface="Arial"/>
              <a:buChar char="•"/>
            </a:pPr>
            <a:r>
              <a:rPr lang="en-US" sz="2499">
                <a:solidFill>
                  <a:srgbClr val="D68326"/>
                </a:solidFill>
                <a:latin typeface="Poppins"/>
                <a:ea typeface="Poppins"/>
                <a:cs typeface="Poppins"/>
                <a:sym typeface="Poppins"/>
              </a:rPr>
              <a:t>Estado:</a:t>
            </a:r>
            <a:r>
              <a:rPr lang="en-US" sz="2499">
                <a:solidFill>
                  <a:srgbClr val="FFFFFF"/>
                </a:solidFill>
                <a:latin typeface="Poppins"/>
                <a:ea typeface="Poppins"/>
                <a:cs typeface="Poppins"/>
                <a:sym typeface="Poppins"/>
              </a:rPr>
              <a:t> Representa uma condição ou situação específica em que um objeto pode estar.</a:t>
            </a:r>
          </a:p>
          <a:p>
            <a:pPr algn="just">
              <a:lnSpc>
                <a:spcPts val="3749"/>
              </a:lnSpc>
            </a:pPr>
          </a:p>
          <a:p>
            <a:pPr algn="just" marL="539748" indent="-269874" lvl="1">
              <a:lnSpc>
                <a:spcPts val="3749"/>
              </a:lnSpc>
              <a:buFont typeface="Arial"/>
              <a:buChar char="•"/>
            </a:pPr>
            <a:r>
              <a:rPr lang="en-US" sz="2499">
                <a:solidFill>
                  <a:srgbClr val="D68326"/>
                </a:solidFill>
                <a:latin typeface="Poppins"/>
                <a:ea typeface="Poppins"/>
                <a:cs typeface="Poppins"/>
                <a:sym typeface="Poppins"/>
              </a:rPr>
              <a:t>Transição:</a:t>
            </a:r>
            <a:r>
              <a:rPr lang="en-US" sz="2499">
                <a:solidFill>
                  <a:srgbClr val="FFFFFF"/>
                </a:solidFill>
                <a:latin typeface="Poppins"/>
                <a:ea typeface="Poppins"/>
                <a:cs typeface="Poppins"/>
                <a:sym typeface="Poppins"/>
              </a:rPr>
              <a:t> Indica a mudança de um estado para outro, acionada por um evento ou condição.</a:t>
            </a:r>
          </a:p>
          <a:p>
            <a:pPr algn="just">
              <a:lnSpc>
                <a:spcPts val="3749"/>
              </a:lnSpc>
            </a:pPr>
          </a:p>
          <a:p>
            <a:pPr algn="just" marL="539748" indent="-269874" lvl="1">
              <a:lnSpc>
                <a:spcPts val="3749"/>
              </a:lnSpc>
              <a:buFont typeface="Arial"/>
              <a:buChar char="•"/>
            </a:pPr>
            <a:r>
              <a:rPr lang="en-US" sz="2499">
                <a:solidFill>
                  <a:srgbClr val="D68326"/>
                </a:solidFill>
                <a:latin typeface="Poppins"/>
                <a:ea typeface="Poppins"/>
                <a:cs typeface="Poppins"/>
                <a:sym typeface="Poppins"/>
              </a:rPr>
              <a:t>Pseudoestado de Decisão:</a:t>
            </a:r>
            <a:r>
              <a:rPr lang="en-US" sz="2499">
                <a:solidFill>
                  <a:srgbClr val="FFFFFF"/>
                </a:solidFill>
                <a:latin typeface="Poppins"/>
                <a:ea typeface="Poppins"/>
                <a:cs typeface="Poppins"/>
                <a:sym typeface="Poppins"/>
              </a:rPr>
              <a:t> Utilizado para representar pontos de decisão em que o fluxo pode divergir para diferentes transições, dependendo de condições lógicas.</a:t>
            </a:r>
          </a:p>
          <a:p>
            <a:pPr algn="just">
              <a:lnSpc>
                <a:spcPts val="3749"/>
              </a:lnSpc>
            </a:pPr>
          </a:p>
          <a:p>
            <a:pPr algn="just" marL="539748" indent="-269874" lvl="1">
              <a:lnSpc>
                <a:spcPts val="3749"/>
              </a:lnSpc>
              <a:buFont typeface="Arial"/>
              <a:buChar char="•"/>
            </a:pPr>
            <a:r>
              <a:rPr lang="en-US" sz="2499">
                <a:solidFill>
                  <a:srgbClr val="D68326"/>
                </a:solidFill>
                <a:latin typeface="Poppins"/>
                <a:ea typeface="Poppins"/>
                <a:cs typeface="Poppins"/>
                <a:sym typeface="Poppins"/>
              </a:rPr>
              <a:t>Estado Final:</a:t>
            </a:r>
            <a:r>
              <a:rPr lang="en-US" sz="2499">
                <a:solidFill>
                  <a:srgbClr val="FFFFFF"/>
                </a:solidFill>
                <a:latin typeface="Poppins"/>
                <a:ea typeface="Poppins"/>
                <a:cs typeface="Poppins"/>
                <a:sym typeface="Poppins"/>
              </a:rPr>
              <a:t> Marca o término do ciclo de vida do objeto.</a:t>
            </a:r>
          </a:p>
        </p:txBody>
      </p:sp>
      <p:grpSp>
        <p:nvGrpSpPr>
          <p:cNvPr name="Group 3" id="3"/>
          <p:cNvGrpSpPr/>
          <p:nvPr/>
        </p:nvGrpSpPr>
        <p:grpSpPr>
          <a:xfrm rot="0">
            <a:off x="1028700" y="1946902"/>
            <a:ext cx="6893896" cy="7311398"/>
            <a:chOff x="0" y="0"/>
            <a:chExt cx="1112327" cy="1179690"/>
          </a:xfrm>
        </p:grpSpPr>
        <p:sp>
          <p:nvSpPr>
            <p:cNvPr name="Freeform 4" id="4"/>
            <p:cNvSpPr/>
            <p:nvPr/>
          </p:nvSpPr>
          <p:spPr>
            <a:xfrm flipH="false" flipV="false" rot="0">
              <a:off x="0" y="0"/>
              <a:ext cx="1112326" cy="1179690"/>
            </a:xfrm>
            <a:custGeom>
              <a:avLst/>
              <a:gdLst/>
              <a:ahLst/>
              <a:cxnLst/>
              <a:rect r="r" b="b" t="t" l="l"/>
              <a:pathLst>
                <a:path h="1179690" w="1112326">
                  <a:moveTo>
                    <a:pt x="0" y="0"/>
                  </a:moveTo>
                  <a:lnTo>
                    <a:pt x="1112326" y="0"/>
                  </a:lnTo>
                  <a:lnTo>
                    <a:pt x="1112326" y="1179690"/>
                  </a:lnTo>
                  <a:lnTo>
                    <a:pt x="0" y="1179690"/>
                  </a:lnTo>
                  <a:close/>
                </a:path>
              </a:pathLst>
            </a:custGeom>
            <a:blipFill>
              <a:blip r:embed="rId2"/>
              <a:stretch>
                <a:fillRect l="0" t="-18877" r="-124937" b="-41542"/>
              </a:stretch>
            </a:blipFill>
            <a:ln w="76200" cap="sq">
              <a:solidFill>
                <a:srgbClr val="D68326"/>
              </a:solidFill>
              <a:prstDash val="solid"/>
              <a:miter/>
            </a:ln>
          </p:spPr>
        </p:sp>
      </p:grpSp>
      <p:sp>
        <p:nvSpPr>
          <p:cNvPr name="TextBox 5" id="5"/>
          <p:cNvSpPr txBox="true"/>
          <p:nvPr/>
        </p:nvSpPr>
        <p:spPr>
          <a:xfrm rot="0">
            <a:off x="1028700" y="801369"/>
            <a:ext cx="450234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FFFFFF"/>
                </a:solidFill>
                <a:latin typeface="Poppins Bold"/>
                <a:ea typeface="Poppins Bold"/>
                <a:cs typeface="Poppins Bold"/>
                <a:sym typeface="Poppins Bold"/>
              </a:rPr>
              <a:t>Principais Componentes</a:t>
            </a:r>
          </a:p>
        </p:txBody>
      </p:sp>
      <p:grpSp>
        <p:nvGrpSpPr>
          <p:cNvPr name="Group 6" id="6"/>
          <p:cNvGrpSpPr/>
          <p:nvPr/>
        </p:nvGrpSpPr>
        <p:grpSpPr>
          <a:xfrm rot="0">
            <a:off x="-80949" y="2820815"/>
            <a:ext cx="664380" cy="7600284"/>
            <a:chOff x="0" y="0"/>
            <a:chExt cx="174981" cy="2001721"/>
          </a:xfrm>
        </p:grpSpPr>
        <p:sp>
          <p:nvSpPr>
            <p:cNvPr name="Freeform 7" id="7"/>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8" id="8"/>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TextBox 9" id="9"/>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52</a:t>
            </a:r>
          </a:p>
        </p:txBody>
      </p:sp>
    </p:spTree>
  </p:cSld>
  <p:clrMapOvr>
    <a:masterClrMapping/>
  </p:clrMapOvr>
</p:sld>
</file>

<file path=ppt/slides/slide53.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17623620" y="0"/>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73307" y="2083506"/>
            <a:ext cx="14741387" cy="7174794"/>
          </a:xfrm>
          <a:custGeom>
            <a:avLst/>
            <a:gdLst/>
            <a:ahLst/>
            <a:cxnLst/>
            <a:rect r="r" b="b" t="t" l="l"/>
            <a:pathLst>
              <a:path h="7174794" w="14741387">
                <a:moveTo>
                  <a:pt x="0" y="0"/>
                </a:moveTo>
                <a:lnTo>
                  <a:pt x="14741386" y="0"/>
                </a:lnTo>
                <a:lnTo>
                  <a:pt x="14741386" y="7174794"/>
                </a:lnTo>
                <a:lnTo>
                  <a:pt x="0" y="7174794"/>
                </a:lnTo>
                <a:lnTo>
                  <a:pt x="0" y="0"/>
                </a:lnTo>
                <a:close/>
              </a:path>
            </a:pathLst>
          </a:custGeom>
          <a:blipFill>
            <a:blip r:embed="rId2"/>
            <a:stretch>
              <a:fillRect l="0" t="0" r="0" b="0"/>
            </a:stretch>
          </a:blipFill>
        </p:spPr>
      </p:sp>
      <p:sp>
        <p:nvSpPr>
          <p:cNvPr name="TextBox 6" id="6"/>
          <p:cNvSpPr txBox="true"/>
          <p:nvPr/>
        </p:nvSpPr>
        <p:spPr>
          <a:xfrm rot="0">
            <a:off x="563362" y="1168744"/>
            <a:ext cx="8580638" cy="509906"/>
          </a:xfrm>
          <a:prstGeom prst="rect">
            <a:avLst/>
          </a:prstGeom>
        </p:spPr>
        <p:txBody>
          <a:bodyPr anchor="t" rtlCol="false" tIns="0" lIns="0" bIns="0" rIns="0">
            <a:spAutoFit/>
          </a:bodyPr>
          <a:lstStyle/>
          <a:p>
            <a:pPr algn="l">
              <a:lnSpc>
                <a:spcPts val="3919"/>
              </a:lnSpc>
              <a:spcBef>
                <a:spcPct val="0"/>
              </a:spcBef>
            </a:pPr>
            <a:r>
              <a:rPr lang="en-US" b="true" sz="2799">
                <a:solidFill>
                  <a:srgbClr val="D68326"/>
                </a:solidFill>
                <a:latin typeface="Poppins Bold"/>
                <a:ea typeface="Poppins Bold"/>
                <a:cs typeface="Poppins Bold"/>
                <a:sym typeface="Poppins Bold"/>
              </a:rPr>
              <a:t>Estado de Cadastro do Usuário</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53</a:t>
            </a:r>
          </a:p>
        </p:txBody>
      </p:sp>
    </p:spTree>
  </p:cSld>
  <p:clrMapOvr>
    <a:masterClrMapping/>
  </p:clrMapOvr>
</p:sld>
</file>

<file path=ppt/slides/slide54.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sp>
        <p:nvSpPr>
          <p:cNvPr name="Freeform 2" id="2"/>
          <p:cNvSpPr/>
          <p:nvPr/>
        </p:nvSpPr>
        <p:spPr>
          <a:xfrm flipH="false" flipV="false" rot="0">
            <a:off x="486645" y="2686716"/>
            <a:ext cx="16772655" cy="6012170"/>
          </a:xfrm>
          <a:custGeom>
            <a:avLst/>
            <a:gdLst/>
            <a:ahLst/>
            <a:cxnLst/>
            <a:rect r="r" b="b" t="t" l="l"/>
            <a:pathLst>
              <a:path h="6012170" w="16772655">
                <a:moveTo>
                  <a:pt x="0" y="0"/>
                </a:moveTo>
                <a:lnTo>
                  <a:pt x="16772655" y="0"/>
                </a:lnTo>
                <a:lnTo>
                  <a:pt x="16772655" y="6012171"/>
                </a:lnTo>
                <a:lnTo>
                  <a:pt x="0" y="6012171"/>
                </a:lnTo>
                <a:lnTo>
                  <a:pt x="0" y="0"/>
                </a:lnTo>
                <a:close/>
              </a:path>
            </a:pathLst>
          </a:custGeom>
          <a:blipFill>
            <a:blip r:embed="rId2"/>
            <a:stretch>
              <a:fillRect l="0" t="0" r="0" b="0"/>
            </a:stretch>
          </a:blipFill>
        </p:spPr>
      </p:sp>
      <p:sp>
        <p:nvSpPr>
          <p:cNvPr name="TextBox 3" id="3"/>
          <p:cNvSpPr txBox="true"/>
          <p:nvPr/>
        </p:nvSpPr>
        <p:spPr>
          <a:xfrm rot="0">
            <a:off x="0" y="1741330"/>
            <a:ext cx="8580638" cy="509906"/>
          </a:xfrm>
          <a:prstGeom prst="rect">
            <a:avLst/>
          </a:prstGeom>
        </p:spPr>
        <p:txBody>
          <a:bodyPr anchor="t" rtlCol="false" tIns="0" lIns="0" bIns="0" rIns="0">
            <a:spAutoFit/>
          </a:bodyPr>
          <a:lstStyle/>
          <a:p>
            <a:pPr algn="ctr">
              <a:lnSpc>
                <a:spcPts val="3919"/>
              </a:lnSpc>
              <a:spcBef>
                <a:spcPct val="0"/>
              </a:spcBef>
            </a:pPr>
            <a:r>
              <a:rPr lang="en-US" b="true" sz="2799">
                <a:solidFill>
                  <a:srgbClr val="D68326"/>
                </a:solidFill>
                <a:latin typeface="Poppins Bold"/>
                <a:ea typeface="Poppins Bold"/>
                <a:cs typeface="Poppins Bold"/>
                <a:sym typeface="Poppins Bold"/>
              </a:rPr>
              <a:t>Estado de Consulta e Cadastro do Imóvel</a:t>
            </a:r>
          </a:p>
        </p:txBody>
      </p:sp>
      <p:grpSp>
        <p:nvGrpSpPr>
          <p:cNvPr name="Group 4" id="4"/>
          <p:cNvGrpSpPr/>
          <p:nvPr/>
        </p:nvGrpSpPr>
        <p:grpSpPr>
          <a:xfrm rot="0">
            <a:off x="17623620" y="0"/>
            <a:ext cx="664380" cy="7600284"/>
            <a:chOff x="0" y="0"/>
            <a:chExt cx="174981" cy="2001721"/>
          </a:xfrm>
        </p:grpSpPr>
        <p:sp>
          <p:nvSpPr>
            <p:cNvPr name="Freeform 5" id="5"/>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6" id="6"/>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54</a:t>
            </a:r>
          </a:p>
        </p:txBody>
      </p:sp>
    </p:spTree>
  </p:cSld>
  <p:clrMapOvr>
    <a:masterClrMapping/>
  </p:clrMapOvr>
</p:sld>
</file>

<file path=ppt/slides/slide55.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17623620" y="0"/>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728994" y="2323180"/>
            <a:ext cx="16726112" cy="6492679"/>
          </a:xfrm>
          <a:custGeom>
            <a:avLst/>
            <a:gdLst/>
            <a:ahLst/>
            <a:cxnLst/>
            <a:rect r="r" b="b" t="t" l="l"/>
            <a:pathLst>
              <a:path h="6492679" w="16726112">
                <a:moveTo>
                  <a:pt x="0" y="0"/>
                </a:moveTo>
                <a:lnTo>
                  <a:pt x="16726112" y="0"/>
                </a:lnTo>
                <a:lnTo>
                  <a:pt x="16726112" y="6492679"/>
                </a:lnTo>
                <a:lnTo>
                  <a:pt x="0" y="6492679"/>
                </a:lnTo>
                <a:lnTo>
                  <a:pt x="0" y="0"/>
                </a:lnTo>
                <a:close/>
              </a:path>
            </a:pathLst>
          </a:custGeom>
          <a:blipFill>
            <a:blip r:embed="rId2"/>
            <a:stretch>
              <a:fillRect l="0" t="0" r="0" b="0"/>
            </a:stretch>
          </a:blipFill>
        </p:spPr>
      </p:sp>
      <p:sp>
        <p:nvSpPr>
          <p:cNvPr name="TextBox 6" id="6"/>
          <p:cNvSpPr txBox="true"/>
          <p:nvPr/>
        </p:nvSpPr>
        <p:spPr>
          <a:xfrm rot="0">
            <a:off x="511412" y="1370833"/>
            <a:ext cx="8580638" cy="509906"/>
          </a:xfrm>
          <a:prstGeom prst="rect">
            <a:avLst/>
          </a:prstGeom>
        </p:spPr>
        <p:txBody>
          <a:bodyPr anchor="t" rtlCol="false" tIns="0" lIns="0" bIns="0" rIns="0">
            <a:spAutoFit/>
          </a:bodyPr>
          <a:lstStyle/>
          <a:p>
            <a:pPr algn="l">
              <a:lnSpc>
                <a:spcPts val="3919"/>
              </a:lnSpc>
              <a:spcBef>
                <a:spcPct val="0"/>
              </a:spcBef>
            </a:pPr>
            <a:r>
              <a:rPr lang="en-US" b="true" sz="2799">
                <a:solidFill>
                  <a:srgbClr val="D68326"/>
                </a:solidFill>
                <a:latin typeface="Poppins Bold"/>
                <a:ea typeface="Poppins Bold"/>
                <a:cs typeface="Poppins Bold"/>
                <a:sym typeface="Poppins Bold"/>
              </a:rPr>
              <a:t>Estado de um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55</a:t>
            </a:r>
          </a:p>
        </p:txBody>
      </p:sp>
    </p:spTree>
  </p:cSld>
  <p:clrMapOvr>
    <a:masterClrMapping/>
  </p:clrMapOvr>
</p:sld>
</file>

<file path=ppt/slides/slide56.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17623620" y="0"/>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744395" y="2907890"/>
            <a:ext cx="16645776" cy="5693755"/>
          </a:xfrm>
          <a:custGeom>
            <a:avLst/>
            <a:gdLst/>
            <a:ahLst/>
            <a:cxnLst/>
            <a:rect r="r" b="b" t="t" l="l"/>
            <a:pathLst>
              <a:path h="5693755" w="16645776">
                <a:moveTo>
                  <a:pt x="0" y="0"/>
                </a:moveTo>
                <a:lnTo>
                  <a:pt x="16645776" y="0"/>
                </a:lnTo>
                <a:lnTo>
                  <a:pt x="16645776" y="5693755"/>
                </a:lnTo>
                <a:lnTo>
                  <a:pt x="0" y="5693755"/>
                </a:lnTo>
                <a:lnTo>
                  <a:pt x="0" y="0"/>
                </a:lnTo>
                <a:close/>
              </a:path>
            </a:pathLst>
          </a:custGeom>
          <a:blipFill>
            <a:blip r:embed="rId2"/>
            <a:stretch>
              <a:fillRect l="0" t="0" r="-10982" b="-27519"/>
            </a:stretch>
          </a:blipFill>
        </p:spPr>
      </p:sp>
      <p:sp>
        <p:nvSpPr>
          <p:cNvPr name="TextBox 6" id="6"/>
          <p:cNvSpPr txBox="true"/>
          <p:nvPr/>
        </p:nvSpPr>
        <p:spPr>
          <a:xfrm rot="0">
            <a:off x="486645" y="1741330"/>
            <a:ext cx="8580638" cy="509906"/>
          </a:xfrm>
          <a:prstGeom prst="rect">
            <a:avLst/>
          </a:prstGeom>
        </p:spPr>
        <p:txBody>
          <a:bodyPr anchor="t" rtlCol="false" tIns="0" lIns="0" bIns="0" rIns="0">
            <a:spAutoFit/>
          </a:bodyPr>
          <a:lstStyle/>
          <a:p>
            <a:pPr algn="l">
              <a:lnSpc>
                <a:spcPts val="3919"/>
              </a:lnSpc>
              <a:spcBef>
                <a:spcPct val="0"/>
              </a:spcBef>
            </a:pPr>
            <a:r>
              <a:rPr lang="en-US" b="true" sz="2799">
                <a:solidFill>
                  <a:srgbClr val="D68326"/>
                </a:solidFill>
                <a:latin typeface="Poppins Bold"/>
                <a:ea typeface="Poppins Bold"/>
                <a:cs typeface="Poppins Bold"/>
                <a:sym typeface="Poppins Bold"/>
              </a:rPr>
              <a:t>Estado de Reserva de uma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56</a:t>
            </a:r>
          </a:p>
        </p:txBody>
      </p:sp>
    </p:spTree>
  </p:cSld>
  <p:clrMapOvr>
    <a:masterClrMapping/>
  </p:clrMapOvr>
</p:sld>
</file>

<file path=ppt/slides/slide57.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17623620" y="0"/>
            <a:ext cx="664380" cy="7600284"/>
            <a:chOff x="0" y="0"/>
            <a:chExt cx="174981" cy="2001721"/>
          </a:xfrm>
        </p:grpSpPr>
        <p:sp>
          <p:nvSpPr>
            <p:cNvPr name="Freeform 3" id="3"/>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4" id="4"/>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511412" y="2292631"/>
            <a:ext cx="17137579" cy="6965669"/>
          </a:xfrm>
          <a:custGeom>
            <a:avLst/>
            <a:gdLst/>
            <a:ahLst/>
            <a:cxnLst/>
            <a:rect r="r" b="b" t="t" l="l"/>
            <a:pathLst>
              <a:path h="6965669" w="17137579">
                <a:moveTo>
                  <a:pt x="0" y="0"/>
                </a:moveTo>
                <a:lnTo>
                  <a:pt x="17137578" y="0"/>
                </a:lnTo>
                <a:lnTo>
                  <a:pt x="17137578" y="6965669"/>
                </a:lnTo>
                <a:lnTo>
                  <a:pt x="0" y="6965669"/>
                </a:lnTo>
                <a:lnTo>
                  <a:pt x="0" y="0"/>
                </a:lnTo>
                <a:close/>
              </a:path>
            </a:pathLst>
          </a:custGeom>
          <a:blipFill>
            <a:blip r:embed="rId2"/>
            <a:stretch>
              <a:fillRect l="0" t="0" r="0" b="0"/>
            </a:stretch>
          </a:blipFill>
        </p:spPr>
      </p:sp>
      <p:sp>
        <p:nvSpPr>
          <p:cNvPr name="TextBox 6" id="6"/>
          <p:cNvSpPr txBox="true"/>
          <p:nvPr/>
        </p:nvSpPr>
        <p:spPr>
          <a:xfrm rot="0">
            <a:off x="511412" y="1370833"/>
            <a:ext cx="8580638" cy="509906"/>
          </a:xfrm>
          <a:prstGeom prst="rect">
            <a:avLst/>
          </a:prstGeom>
        </p:spPr>
        <p:txBody>
          <a:bodyPr anchor="t" rtlCol="false" tIns="0" lIns="0" bIns="0" rIns="0">
            <a:spAutoFit/>
          </a:bodyPr>
          <a:lstStyle/>
          <a:p>
            <a:pPr algn="l">
              <a:lnSpc>
                <a:spcPts val="3919"/>
              </a:lnSpc>
              <a:spcBef>
                <a:spcPct val="0"/>
              </a:spcBef>
            </a:pPr>
            <a:r>
              <a:rPr lang="en-US" b="true" sz="2799">
                <a:solidFill>
                  <a:srgbClr val="D68326"/>
                </a:solidFill>
                <a:latin typeface="Poppins Bold"/>
                <a:ea typeface="Poppins Bold"/>
                <a:cs typeface="Poppins Bold"/>
                <a:sym typeface="Poppins Bold"/>
              </a:rPr>
              <a:t>Estado de uma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57</a:t>
            </a:r>
          </a:p>
        </p:txBody>
      </p:sp>
    </p:spTree>
  </p:cSld>
  <p:clrMapOvr>
    <a:masterClrMapping/>
  </p:clrMapOvr>
</p:sld>
</file>

<file path=ppt/slides/slide58.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1393056" y="6566501"/>
            <a:ext cx="15866244" cy="3871074"/>
            <a:chOff x="0" y="0"/>
            <a:chExt cx="2458096" cy="599731"/>
          </a:xfrm>
        </p:grpSpPr>
        <p:sp>
          <p:nvSpPr>
            <p:cNvPr name="Freeform 3" id="3"/>
            <p:cNvSpPr/>
            <p:nvPr/>
          </p:nvSpPr>
          <p:spPr>
            <a:xfrm flipH="false" flipV="false" rot="0">
              <a:off x="0" y="0"/>
              <a:ext cx="2458096" cy="599731"/>
            </a:xfrm>
            <a:custGeom>
              <a:avLst/>
              <a:gdLst/>
              <a:ahLst/>
              <a:cxnLst/>
              <a:rect r="r" b="b" t="t" l="l"/>
              <a:pathLst>
                <a:path h="599731" w="2458096">
                  <a:moveTo>
                    <a:pt x="0" y="0"/>
                  </a:moveTo>
                  <a:lnTo>
                    <a:pt x="2458096" y="0"/>
                  </a:lnTo>
                  <a:lnTo>
                    <a:pt x="2458096" y="599731"/>
                  </a:lnTo>
                  <a:lnTo>
                    <a:pt x="0" y="599731"/>
                  </a:lnTo>
                  <a:close/>
                </a:path>
              </a:pathLst>
            </a:custGeom>
            <a:blipFill>
              <a:blip r:embed="rId2"/>
              <a:stretch>
                <a:fillRect l="0" t="-86536" r="0" b="-86536"/>
              </a:stretch>
            </a:blipFill>
            <a:ln w="76200" cap="sq">
              <a:solidFill>
                <a:srgbClr val="D68326"/>
              </a:solidFill>
              <a:prstDash val="solid"/>
              <a:miter/>
            </a:ln>
          </p:spPr>
        </p:sp>
      </p:grpSp>
      <p:grpSp>
        <p:nvGrpSpPr>
          <p:cNvPr name="Group 4" id="4"/>
          <p:cNvGrpSpPr/>
          <p:nvPr/>
        </p:nvGrpSpPr>
        <p:grpSpPr>
          <a:xfrm rot="0">
            <a:off x="11746341" y="3480401"/>
            <a:ext cx="5069949" cy="3475090"/>
            <a:chOff x="0" y="0"/>
            <a:chExt cx="1335295" cy="915250"/>
          </a:xfrm>
        </p:grpSpPr>
        <p:sp>
          <p:nvSpPr>
            <p:cNvPr name="Freeform 5" id="5"/>
            <p:cNvSpPr/>
            <p:nvPr/>
          </p:nvSpPr>
          <p:spPr>
            <a:xfrm flipH="false" flipV="false" rot="0">
              <a:off x="0" y="0"/>
              <a:ext cx="1335295" cy="915250"/>
            </a:xfrm>
            <a:custGeom>
              <a:avLst/>
              <a:gdLst/>
              <a:ahLst/>
              <a:cxnLst/>
              <a:rect r="r" b="b" t="t" l="l"/>
              <a:pathLst>
                <a:path h="915250" w="1335295">
                  <a:moveTo>
                    <a:pt x="0" y="0"/>
                  </a:moveTo>
                  <a:lnTo>
                    <a:pt x="1335295" y="0"/>
                  </a:lnTo>
                  <a:lnTo>
                    <a:pt x="1335295" y="915250"/>
                  </a:lnTo>
                  <a:lnTo>
                    <a:pt x="0" y="915250"/>
                  </a:lnTo>
                  <a:close/>
                </a:path>
              </a:pathLst>
            </a:custGeom>
            <a:solidFill>
              <a:srgbClr val="D68326"/>
            </a:solidFill>
          </p:spPr>
        </p:sp>
        <p:sp>
          <p:nvSpPr>
            <p:cNvPr name="TextBox 6" id="6"/>
            <p:cNvSpPr txBox="true"/>
            <p:nvPr/>
          </p:nvSpPr>
          <p:spPr>
            <a:xfrm>
              <a:off x="0" y="-57150"/>
              <a:ext cx="1335295" cy="972400"/>
            </a:xfrm>
            <a:prstGeom prst="rect">
              <a:avLst/>
            </a:prstGeom>
          </p:spPr>
          <p:txBody>
            <a:bodyPr anchor="ctr" rtlCol="false" tIns="50800" lIns="50800" bIns="50800" rIns="50800"/>
            <a:lstStyle/>
            <a:p>
              <a:pPr algn="ctr">
                <a:lnSpc>
                  <a:spcPts val="2799"/>
                </a:lnSpc>
              </a:pPr>
            </a:p>
          </p:txBody>
        </p:sp>
      </p:grpSp>
      <p:sp>
        <p:nvSpPr>
          <p:cNvPr name="Freeform 7" id="7"/>
          <p:cNvSpPr/>
          <p:nvPr/>
        </p:nvSpPr>
        <p:spPr>
          <a:xfrm flipH="false" flipV="false" rot="0">
            <a:off x="1028700" y="1028700"/>
            <a:ext cx="728713" cy="816942"/>
          </a:xfrm>
          <a:custGeom>
            <a:avLst/>
            <a:gdLst/>
            <a:ahLst/>
            <a:cxnLst/>
            <a:rect r="r" b="b" t="t" l="l"/>
            <a:pathLst>
              <a:path h="816942" w="728713">
                <a:moveTo>
                  <a:pt x="0" y="0"/>
                </a:moveTo>
                <a:lnTo>
                  <a:pt x="728713" y="0"/>
                </a:lnTo>
                <a:lnTo>
                  <a:pt x="728713" y="816942"/>
                </a:lnTo>
                <a:lnTo>
                  <a:pt x="0" y="816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68046" y="6566501"/>
            <a:ext cx="1296746" cy="3993743"/>
            <a:chOff x="0" y="0"/>
            <a:chExt cx="341530" cy="1051850"/>
          </a:xfrm>
        </p:grpSpPr>
        <p:sp>
          <p:nvSpPr>
            <p:cNvPr name="Freeform 9" id="9"/>
            <p:cNvSpPr/>
            <p:nvPr/>
          </p:nvSpPr>
          <p:spPr>
            <a:xfrm flipH="false" flipV="false" rot="0">
              <a:off x="0" y="0"/>
              <a:ext cx="341530" cy="1051850"/>
            </a:xfrm>
            <a:custGeom>
              <a:avLst/>
              <a:gdLst/>
              <a:ahLst/>
              <a:cxnLst/>
              <a:rect r="r" b="b" t="t" l="l"/>
              <a:pathLst>
                <a:path h="1051850" w="341530">
                  <a:moveTo>
                    <a:pt x="0" y="0"/>
                  </a:moveTo>
                  <a:lnTo>
                    <a:pt x="341530" y="0"/>
                  </a:lnTo>
                  <a:lnTo>
                    <a:pt x="341530" y="1051850"/>
                  </a:lnTo>
                  <a:lnTo>
                    <a:pt x="0" y="1051850"/>
                  </a:lnTo>
                  <a:close/>
                </a:path>
              </a:pathLst>
            </a:custGeom>
            <a:solidFill>
              <a:srgbClr val="FFAA1A"/>
            </a:solidFill>
          </p:spPr>
        </p:sp>
        <p:sp>
          <p:nvSpPr>
            <p:cNvPr name="TextBox 10" id="10"/>
            <p:cNvSpPr txBox="true"/>
            <p:nvPr/>
          </p:nvSpPr>
          <p:spPr>
            <a:xfrm>
              <a:off x="0" y="-57150"/>
              <a:ext cx="341530" cy="1109000"/>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1028700" y="2841895"/>
            <a:ext cx="9751205"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DÚVIDAS?</a:t>
            </a:r>
          </a:p>
        </p:txBody>
      </p:sp>
      <p:sp>
        <p:nvSpPr>
          <p:cNvPr name="TextBox 12" id="12"/>
          <p:cNvSpPr txBox="true"/>
          <p:nvPr/>
        </p:nvSpPr>
        <p:spPr>
          <a:xfrm rot="0">
            <a:off x="1028700" y="4257384"/>
            <a:ext cx="10890866" cy="473075"/>
          </a:xfrm>
          <a:prstGeom prst="rect">
            <a:avLst/>
          </a:prstGeom>
        </p:spPr>
        <p:txBody>
          <a:bodyPr anchor="t" rtlCol="false" tIns="0" lIns="0" bIns="0" rIns="0">
            <a:spAutoFit/>
          </a:bodyPr>
          <a:lstStyle/>
          <a:p>
            <a:pPr algn="l">
              <a:lnSpc>
                <a:spcPts val="3910"/>
              </a:lnSpc>
            </a:pPr>
            <a:r>
              <a:rPr lang="en-US" sz="2300" spc="1104">
                <a:solidFill>
                  <a:srgbClr val="FFFFFF"/>
                </a:solidFill>
                <a:latin typeface="Poppins"/>
                <a:ea typeface="Poppins"/>
                <a:cs typeface="Poppins"/>
                <a:sym typeface="Poppins"/>
              </a:rPr>
              <a:t>INTERESSE? VAMOS ENTRAR EM CONTATO</a:t>
            </a:r>
          </a:p>
        </p:txBody>
      </p:sp>
      <p:sp>
        <p:nvSpPr>
          <p:cNvPr name="TextBox 13" id="13"/>
          <p:cNvSpPr txBox="true"/>
          <p:nvPr/>
        </p:nvSpPr>
        <p:spPr>
          <a:xfrm rot="0">
            <a:off x="12130202" y="4344822"/>
            <a:ext cx="4819891" cy="425450"/>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69804"/>
                  </a:srgbClr>
                </a:solidFill>
                <a:latin typeface="Poppins"/>
                <a:ea typeface="Poppins"/>
                <a:cs typeface="Poppins"/>
                <a:sym typeface="Poppins"/>
              </a:rPr>
              <a:t>1234 Av. da Inovação, Tech Tower</a:t>
            </a:r>
          </a:p>
        </p:txBody>
      </p:sp>
      <p:sp>
        <p:nvSpPr>
          <p:cNvPr name="TextBox 14" id="14"/>
          <p:cNvSpPr txBox="true"/>
          <p:nvPr/>
        </p:nvSpPr>
        <p:spPr>
          <a:xfrm rot="0">
            <a:off x="12130202" y="3646356"/>
            <a:ext cx="4278273" cy="473075"/>
          </a:xfrm>
          <a:prstGeom prst="rect">
            <a:avLst/>
          </a:prstGeom>
        </p:spPr>
        <p:txBody>
          <a:bodyPr anchor="t" rtlCol="false" tIns="0" lIns="0" bIns="0" rIns="0">
            <a:spAutoFit/>
          </a:bodyPr>
          <a:lstStyle/>
          <a:p>
            <a:pPr algn="l" marL="0" indent="0" lvl="1">
              <a:lnSpc>
                <a:spcPts val="3910"/>
              </a:lnSpc>
              <a:spcBef>
                <a:spcPct val="0"/>
              </a:spcBef>
            </a:pPr>
            <a:r>
              <a:rPr lang="en-US" sz="2300" spc="1104">
                <a:solidFill>
                  <a:srgbClr val="FFFFFF"/>
                </a:solidFill>
                <a:latin typeface="Poppins"/>
                <a:ea typeface="Poppins"/>
                <a:cs typeface="Poppins"/>
                <a:sym typeface="Poppins"/>
              </a:rPr>
              <a:t>ENDEREÇO</a:t>
            </a:r>
          </a:p>
        </p:txBody>
      </p:sp>
      <p:sp>
        <p:nvSpPr>
          <p:cNvPr name="TextBox 15" id="15"/>
          <p:cNvSpPr txBox="true"/>
          <p:nvPr/>
        </p:nvSpPr>
        <p:spPr>
          <a:xfrm rot="0">
            <a:off x="12130202" y="5811637"/>
            <a:ext cx="4819891" cy="854075"/>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+55 98 98765-4321</a:t>
            </a:r>
          </a:p>
          <a:p>
            <a:pPr algn="l" marL="0" indent="0" lvl="0">
              <a:lnSpc>
                <a:spcPts val="3400"/>
              </a:lnSpc>
              <a:spcBef>
                <a:spcPct val="0"/>
              </a:spcBef>
            </a:pPr>
            <a:r>
              <a:rPr lang="en-US" sz="2000">
                <a:solidFill>
                  <a:srgbClr val="FFFFFF">
                    <a:alpha val="69804"/>
                  </a:srgbClr>
                </a:solidFill>
                <a:latin typeface="Poppins"/>
                <a:ea typeface="Poppins"/>
                <a:cs typeface="Poppins"/>
                <a:sym typeface="Poppins"/>
              </a:rPr>
              <a:t>contato@techvanguard.com.br</a:t>
            </a:r>
          </a:p>
        </p:txBody>
      </p:sp>
      <p:sp>
        <p:nvSpPr>
          <p:cNvPr name="TextBox 16" id="16"/>
          <p:cNvSpPr txBox="true"/>
          <p:nvPr/>
        </p:nvSpPr>
        <p:spPr>
          <a:xfrm rot="0">
            <a:off x="12130202" y="5113172"/>
            <a:ext cx="3876317" cy="473075"/>
          </a:xfrm>
          <a:prstGeom prst="rect">
            <a:avLst/>
          </a:prstGeom>
        </p:spPr>
        <p:txBody>
          <a:bodyPr anchor="t" rtlCol="false" tIns="0" lIns="0" bIns="0" rIns="0">
            <a:spAutoFit/>
          </a:bodyPr>
          <a:lstStyle/>
          <a:p>
            <a:pPr algn="l" marL="0" indent="0" lvl="1">
              <a:lnSpc>
                <a:spcPts val="3910"/>
              </a:lnSpc>
              <a:spcBef>
                <a:spcPct val="0"/>
              </a:spcBef>
            </a:pPr>
            <a:r>
              <a:rPr lang="en-US" sz="2300" spc="1104">
                <a:solidFill>
                  <a:srgbClr val="FFFFFF"/>
                </a:solidFill>
                <a:latin typeface="Poppins"/>
                <a:ea typeface="Poppins"/>
                <a:cs typeface="Poppins"/>
                <a:sym typeface="Poppins"/>
              </a:rPr>
              <a:t>CONTATO</a:t>
            </a:r>
          </a:p>
        </p:txBody>
      </p:sp>
      <p:sp>
        <p:nvSpPr>
          <p:cNvPr name="TextBox 17" id="17"/>
          <p:cNvSpPr txBox="true"/>
          <p:nvPr/>
        </p:nvSpPr>
        <p:spPr>
          <a:xfrm rot="0">
            <a:off x="1997246" y="1228931"/>
            <a:ext cx="4370681" cy="650237"/>
          </a:xfrm>
          <a:prstGeom prst="rect">
            <a:avLst/>
          </a:prstGeom>
        </p:spPr>
        <p:txBody>
          <a:bodyPr anchor="t" rtlCol="false" tIns="0" lIns="0" bIns="0" rIns="0">
            <a:spAutoFit/>
          </a:bodyPr>
          <a:lstStyle/>
          <a:p>
            <a:pPr algn="l">
              <a:lnSpc>
                <a:spcPts val="2494"/>
              </a:lnSpc>
            </a:pPr>
            <a:r>
              <a:rPr lang="en-US" sz="2598" b="true">
                <a:solidFill>
                  <a:srgbClr val="FFFFFF"/>
                </a:solidFill>
                <a:latin typeface="Poppins Bold"/>
                <a:ea typeface="Poppins Bold"/>
                <a:cs typeface="Poppins Bold"/>
                <a:sym typeface="Poppins Bold"/>
              </a:rPr>
              <a:t>TECHVANGUARD</a:t>
            </a:r>
          </a:p>
          <a:p>
            <a:pPr algn="l">
              <a:lnSpc>
                <a:spcPts val="2494"/>
              </a:lnSpc>
            </a:pPr>
            <a:r>
              <a:rPr lang="en-US" sz="2598" b="true">
                <a:solidFill>
                  <a:srgbClr val="FFFFFF"/>
                </a:solidFill>
                <a:latin typeface="Poppins Bold"/>
                <a:ea typeface="Poppins Bold"/>
                <a:cs typeface="Poppins Bold"/>
                <a:sym typeface="Poppins Bold"/>
              </a:rPr>
              <a:t>solutions</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58</a:t>
            </a:r>
          </a:p>
        </p:txBody>
      </p:sp>
    </p:spTree>
  </p:cSld>
  <p:clrMapOvr>
    <a:masterClrMapping/>
  </p:clrMapOvr>
</p:sld>
</file>

<file path=ppt/slides/slide59.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sp>
        <p:nvSpPr>
          <p:cNvPr name="Freeform 2" id="2"/>
          <p:cNvSpPr/>
          <p:nvPr/>
        </p:nvSpPr>
        <p:spPr>
          <a:xfrm flipH="false" flipV="false" rot="0">
            <a:off x="-4122022" y="673044"/>
            <a:ext cx="15188815" cy="8328534"/>
          </a:xfrm>
          <a:custGeom>
            <a:avLst/>
            <a:gdLst/>
            <a:ahLst/>
            <a:cxnLst/>
            <a:rect r="r" b="b" t="t" l="l"/>
            <a:pathLst>
              <a:path h="8328534" w="15188815">
                <a:moveTo>
                  <a:pt x="0" y="0"/>
                </a:moveTo>
                <a:lnTo>
                  <a:pt x="15188815" y="0"/>
                </a:lnTo>
                <a:lnTo>
                  <a:pt x="15188815" y="8328534"/>
                </a:lnTo>
                <a:lnTo>
                  <a:pt x="0" y="8328534"/>
                </a:lnTo>
                <a:lnTo>
                  <a:pt x="0" y="0"/>
                </a:lnTo>
                <a:close/>
              </a:path>
            </a:pathLst>
          </a:custGeom>
          <a:blipFill>
            <a:blip r:embed="rId2"/>
            <a:stretch>
              <a:fillRect l="0" t="0" r="0" b="0"/>
            </a:stretch>
          </a:blipFill>
        </p:spPr>
      </p:sp>
      <p:grpSp>
        <p:nvGrpSpPr>
          <p:cNvPr name="Group 3" id="3"/>
          <p:cNvGrpSpPr/>
          <p:nvPr/>
        </p:nvGrpSpPr>
        <p:grpSpPr>
          <a:xfrm rot="0">
            <a:off x="14738843" y="7891650"/>
            <a:ext cx="2520457" cy="685430"/>
            <a:chOff x="0" y="0"/>
            <a:chExt cx="726896" cy="197677"/>
          </a:xfrm>
        </p:grpSpPr>
        <p:sp>
          <p:nvSpPr>
            <p:cNvPr name="Freeform 4" id="4"/>
            <p:cNvSpPr/>
            <p:nvPr/>
          </p:nvSpPr>
          <p:spPr>
            <a:xfrm flipH="false" flipV="false" rot="0">
              <a:off x="0" y="0"/>
              <a:ext cx="726896" cy="197677"/>
            </a:xfrm>
            <a:custGeom>
              <a:avLst/>
              <a:gdLst/>
              <a:ahLst/>
              <a:cxnLst/>
              <a:rect r="r" b="b" t="t" l="l"/>
              <a:pathLst>
                <a:path h="197677" w="726896">
                  <a:moveTo>
                    <a:pt x="0" y="0"/>
                  </a:moveTo>
                  <a:lnTo>
                    <a:pt x="726896" y="0"/>
                  </a:lnTo>
                  <a:lnTo>
                    <a:pt x="726896" y="197677"/>
                  </a:lnTo>
                  <a:lnTo>
                    <a:pt x="0" y="197677"/>
                  </a:lnTo>
                  <a:close/>
                </a:path>
              </a:pathLst>
            </a:custGeom>
            <a:solidFill>
              <a:srgbClr val="D68326"/>
            </a:solidFill>
          </p:spPr>
        </p:sp>
        <p:sp>
          <p:nvSpPr>
            <p:cNvPr name="TextBox 5" id="5"/>
            <p:cNvSpPr txBox="true"/>
            <p:nvPr/>
          </p:nvSpPr>
          <p:spPr>
            <a:xfrm>
              <a:off x="0" y="-123825"/>
              <a:ext cx="726896" cy="321502"/>
            </a:xfrm>
            <a:prstGeom prst="rect">
              <a:avLst/>
            </a:prstGeom>
          </p:spPr>
          <p:txBody>
            <a:bodyPr anchor="ctr" rtlCol="false" tIns="50800" lIns="50800" bIns="50800" rIns="50800"/>
            <a:lstStyle/>
            <a:p>
              <a:pPr algn="ctr">
                <a:lnSpc>
                  <a:spcPts val="3910"/>
                </a:lnSpc>
              </a:pPr>
            </a:p>
          </p:txBody>
        </p:sp>
      </p:grpSp>
      <p:sp>
        <p:nvSpPr>
          <p:cNvPr name="Freeform 6" id="6"/>
          <p:cNvSpPr/>
          <p:nvPr/>
        </p:nvSpPr>
        <p:spPr>
          <a:xfrm flipH="false" flipV="false" rot="0">
            <a:off x="6751775" y="2752186"/>
            <a:ext cx="728713" cy="816942"/>
          </a:xfrm>
          <a:custGeom>
            <a:avLst/>
            <a:gdLst/>
            <a:ahLst/>
            <a:cxnLst/>
            <a:rect r="r" b="b" t="t" l="l"/>
            <a:pathLst>
              <a:path h="816942" w="728713">
                <a:moveTo>
                  <a:pt x="0" y="0"/>
                </a:moveTo>
                <a:lnTo>
                  <a:pt x="728713" y="0"/>
                </a:lnTo>
                <a:lnTo>
                  <a:pt x="728713" y="816942"/>
                </a:lnTo>
                <a:lnTo>
                  <a:pt x="0" y="816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6695488" y="4152363"/>
            <a:ext cx="10563812" cy="2614130"/>
          </a:xfrm>
          <a:prstGeom prst="rect">
            <a:avLst/>
          </a:prstGeom>
        </p:spPr>
        <p:txBody>
          <a:bodyPr anchor="t" rtlCol="false" tIns="0" lIns="0" bIns="0" rIns="0">
            <a:spAutoFit/>
          </a:bodyPr>
          <a:lstStyle/>
          <a:p>
            <a:pPr algn="l">
              <a:lnSpc>
                <a:spcPts val="9696"/>
              </a:lnSpc>
            </a:pPr>
            <a:r>
              <a:rPr lang="en-US" sz="10101" b="true">
                <a:solidFill>
                  <a:srgbClr val="FFFFFF"/>
                </a:solidFill>
                <a:latin typeface="Poppins Bold"/>
                <a:ea typeface="Poppins Bold"/>
                <a:cs typeface="Poppins Bold"/>
                <a:sym typeface="Poppins Bold"/>
              </a:rPr>
              <a:t>OBRIGADO</a:t>
            </a:r>
          </a:p>
          <a:p>
            <a:pPr algn="l">
              <a:lnSpc>
                <a:spcPts val="9696"/>
              </a:lnSpc>
            </a:pPr>
            <a:r>
              <a:rPr lang="en-US" sz="10101" b="true">
                <a:solidFill>
                  <a:srgbClr val="FFFFFF"/>
                </a:solidFill>
                <a:latin typeface="Poppins Bold"/>
                <a:ea typeface="Poppins Bold"/>
                <a:cs typeface="Poppins Bold"/>
                <a:sym typeface="Poppins Bold"/>
              </a:rPr>
              <a:t>PELA ATENÇÃO</a:t>
            </a:r>
          </a:p>
        </p:txBody>
      </p:sp>
      <p:sp>
        <p:nvSpPr>
          <p:cNvPr name="TextBox 8" id="8"/>
          <p:cNvSpPr txBox="true"/>
          <p:nvPr/>
        </p:nvSpPr>
        <p:spPr>
          <a:xfrm rot="0">
            <a:off x="14859977" y="8088952"/>
            <a:ext cx="2278189" cy="319399"/>
          </a:xfrm>
          <a:prstGeom prst="rect">
            <a:avLst/>
          </a:prstGeom>
        </p:spPr>
        <p:txBody>
          <a:bodyPr anchor="t" rtlCol="false" tIns="0" lIns="0" bIns="0" rIns="0">
            <a:spAutoFit/>
          </a:bodyPr>
          <a:lstStyle/>
          <a:p>
            <a:pPr algn="ctr">
              <a:lnSpc>
                <a:spcPts val="2192"/>
              </a:lnSpc>
            </a:pPr>
            <a:r>
              <a:rPr lang="en-US" b="true" sz="2284">
                <a:solidFill>
                  <a:srgbClr val="FFFFFF"/>
                </a:solidFill>
                <a:latin typeface="Poppins Bold"/>
                <a:ea typeface="Poppins Bold"/>
                <a:cs typeface="Poppins Bold"/>
                <a:sym typeface="Poppins Bold"/>
              </a:rPr>
              <a:t>ATÉ A PRÓXIMA</a:t>
            </a:r>
          </a:p>
        </p:txBody>
      </p:sp>
      <p:sp>
        <p:nvSpPr>
          <p:cNvPr name="TextBox 9" id="9"/>
          <p:cNvSpPr txBox="true"/>
          <p:nvPr/>
        </p:nvSpPr>
        <p:spPr>
          <a:xfrm rot="0">
            <a:off x="7720321" y="2859351"/>
            <a:ext cx="4370681" cy="650237"/>
          </a:xfrm>
          <a:prstGeom prst="rect">
            <a:avLst/>
          </a:prstGeom>
        </p:spPr>
        <p:txBody>
          <a:bodyPr anchor="t" rtlCol="false" tIns="0" lIns="0" bIns="0" rIns="0">
            <a:spAutoFit/>
          </a:bodyPr>
          <a:lstStyle/>
          <a:p>
            <a:pPr algn="l">
              <a:lnSpc>
                <a:spcPts val="2494"/>
              </a:lnSpc>
            </a:pPr>
            <a:r>
              <a:rPr lang="en-US" sz="2598" b="true">
                <a:solidFill>
                  <a:srgbClr val="FFFFFF"/>
                </a:solidFill>
                <a:latin typeface="Poppins Bold"/>
                <a:ea typeface="Poppins Bold"/>
                <a:cs typeface="Poppins Bold"/>
                <a:sym typeface="Poppins Bold"/>
              </a:rPr>
              <a:t>TECHVANGUARD</a:t>
            </a:r>
          </a:p>
          <a:p>
            <a:pPr algn="l">
              <a:lnSpc>
                <a:spcPts val="2494"/>
              </a:lnSpc>
            </a:pPr>
            <a:r>
              <a:rPr lang="en-US" sz="2598" b="true">
                <a:solidFill>
                  <a:srgbClr val="FFFFFF"/>
                </a:solidFill>
                <a:latin typeface="Poppins Bold"/>
                <a:ea typeface="Poppins Bold"/>
                <a:cs typeface="Poppins Bold"/>
                <a:sym typeface="Poppins Bold"/>
              </a:rPr>
              <a:t>solutions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59</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17623620" y="2577304"/>
            <a:ext cx="664380" cy="3465756"/>
            <a:chOff x="0" y="0"/>
            <a:chExt cx="174981" cy="912792"/>
          </a:xfrm>
        </p:grpSpPr>
        <p:sp>
          <p:nvSpPr>
            <p:cNvPr name="Freeform 3" id="3"/>
            <p:cNvSpPr/>
            <p:nvPr/>
          </p:nvSpPr>
          <p:spPr>
            <a:xfrm flipH="false" flipV="false" rot="0">
              <a:off x="0" y="0"/>
              <a:ext cx="174981" cy="912792"/>
            </a:xfrm>
            <a:custGeom>
              <a:avLst/>
              <a:gdLst/>
              <a:ahLst/>
              <a:cxnLst/>
              <a:rect r="r" b="b" t="t" l="l"/>
              <a:pathLst>
                <a:path h="912792" w="174981">
                  <a:moveTo>
                    <a:pt x="0" y="0"/>
                  </a:moveTo>
                  <a:lnTo>
                    <a:pt x="174981" y="0"/>
                  </a:lnTo>
                  <a:lnTo>
                    <a:pt x="174981" y="912792"/>
                  </a:lnTo>
                  <a:lnTo>
                    <a:pt x="0" y="912792"/>
                  </a:lnTo>
                  <a:close/>
                </a:path>
              </a:pathLst>
            </a:custGeom>
            <a:solidFill>
              <a:srgbClr val="D68326"/>
            </a:solidFill>
          </p:spPr>
        </p:sp>
        <p:sp>
          <p:nvSpPr>
            <p:cNvPr name="TextBox 4" id="4"/>
            <p:cNvSpPr txBox="true"/>
            <p:nvPr/>
          </p:nvSpPr>
          <p:spPr>
            <a:xfrm>
              <a:off x="0" y="-57150"/>
              <a:ext cx="174981" cy="969942"/>
            </a:xfrm>
            <a:prstGeom prst="rect">
              <a:avLst/>
            </a:prstGeom>
          </p:spPr>
          <p:txBody>
            <a:bodyPr anchor="ctr" rtlCol="false" tIns="50800" lIns="50800" bIns="50800" rIns="50800"/>
            <a:lstStyle/>
            <a:p>
              <a:pPr algn="ctr">
                <a:lnSpc>
                  <a:spcPts val="2799"/>
                </a:lnSpc>
              </a:pPr>
            </a:p>
          </p:txBody>
        </p:sp>
      </p:grpSp>
      <p:sp>
        <p:nvSpPr>
          <p:cNvPr name="AutoShape 5" id="5"/>
          <p:cNvSpPr/>
          <p:nvPr/>
        </p:nvSpPr>
        <p:spPr>
          <a:xfrm>
            <a:off x="10767060" y="9277350"/>
            <a:ext cx="6492240" cy="0"/>
          </a:xfrm>
          <a:prstGeom prst="line">
            <a:avLst/>
          </a:prstGeom>
          <a:ln cap="flat" w="38100">
            <a:solidFill>
              <a:srgbClr val="FFFFFF"/>
            </a:solidFill>
            <a:prstDash val="solid"/>
            <a:headEnd type="none" len="sm" w="sm"/>
            <a:tailEnd type="arrow" len="sm" w="med"/>
          </a:ln>
        </p:spPr>
      </p:sp>
      <p:grpSp>
        <p:nvGrpSpPr>
          <p:cNvPr name="Group 6" id="6"/>
          <p:cNvGrpSpPr/>
          <p:nvPr/>
        </p:nvGrpSpPr>
        <p:grpSpPr>
          <a:xfrm rot="0">
            <a:off x="12612318" y="1813451"/>
            <a:ext cx="2541746" cy="2413268"/>
            <a:chOff x="0" y="0"/>
            <a:chExt cx="669431" cy="635593"/>
          </a:xfrm>
        </p:grpSpPr>
        <p:sp>
          <p:nvSpPr>
            <p:cNvPr name="Freeform 7" id="7"/>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8" id="8"/>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grpSp>
        <p:nvGrpSpPr>
          <p:cNvPr name="Group 9" id="9"/>
          <p:cNvGrpSpPr/>
          <p:nvPr/>
        </p:nvGrpSpPr>
        <p:grpSpPr>
          <a:xfrm rot="0">
            <a:off x="13009587" y="2043546"/>
            <a:ext cx="6548317" cy="6199909"/>
            <a:chOff x="0" y="0"/>
            <a:chExt cx="1014506" cy="960528"/>
          </a:xfrm>
        </p:grpSpPr>
        <p:sp>
          <p:nvSpPr>
            <p:cNvPr name="Freeform 10" id="10"/>
            <p:cNvSpPr/>
            <p:nvPr/>
          </p:nvSpPr>
          <p:spPr>
            <a:xfrm flipH="false" flipV="false" rot="0">
              <a:off x="0" y="0"/>
              <a:ext cx="1014506" cy="960528"/>
            </a:xfrm>
            <a:custGeom>
              <a:avLst/>
              <a:gdLst/>
              <a:ahLst/>
              <a:cxnLst/>
              <a:rect r="r" b="b" t="t" l="l"/>
              <a:pathLst>
                <a:path h="960528" w="1014506">
                  <a:moveTo>
                    <a:pt x="0" y="0"/>
                  </a:moveTo>
                  <a:lnTo>
                    <a:pt x="1014506" y="0"/>
                  </a:lnTo>
                  <a:lnTo>
                    <a:pt x="1014506" y="960528"/>
                  </a:lnTo>
                  <a:lnTo>
                    <a:pt x="0" y="960528"/>
                  </a:lnTo>
                  <a:close/>
                </a:path>
              </a:pathLst>
            </a:custGeom>
            <a:blipFill>
              <a:blip r:embed="rId2"/>
              <a:stretch>
                <a:fillRect l="-21138" t="0" r="-21138" b="0"/>
              </a:stretch>
            </a:blipFill>
            <a:ln w="76200" cap="sq">
              <a:solidFill>
                <a:srgbClr val="D68326"/>
              </a:solidFill>
              <a:prstDash val="solid"/>
              <a:miter/>
            </a:ln>
          </p:spPr>
        </p:sp>
      </p:grpSp>
      <p:sp>
        <p:nvSpPr>
          <p:cNvPr name="TextBox 11" id="11"/>
          <p:cNvSpPr txBox="true"/>
          <p:nvPr/>
        </p:nvSpPr>
        <p:spPr>
          <a:xfrm rot="0">
            <a:off x="1028700" y="4042929"/>
            <a:ext cx="10436554" cy="4200525"/>
          </a:xfrm>
          <a:prstGeom prst="rect">
            <a:avLst/>
          </a:prstGeom>
        </p:spPr>
        <p:txBody>
          <a:bodyPr anchor="t" rtlCol="false" tIns="0" lIns="0" bIns="0" rIns="0">
            <a:spAutoFit/>
          </a:bodyPr>
          <a:lstStyle/>
          <a:p>
            <a:pPr algn="just">
              <a:lnSpc>
                <a:spcPts val="3749"/>
              </a:lnSpc>
              <a:spcBef>
                <a:spcPct val="0"/>
              </a:spcBef>
            </a:pPr>
            <a:r>
              <a:rPr lang="en-US" sz="2499" strike="noStrike" u="none">
                <a:solidFill>
                  <a:srgbClr val="FFFFFF"/>
                </a:solidFill>
                <a:latin typeface="Poppins"/>
                <a:ea typeface="Poppins"/>
                <a:cs typeface="Poppins"/>
                <a:sym typeface="Poppins"/>
              </a:rPr>
              <a:t>Atlas, o proprietário, precisava de uma solução que automatizasse agendamentos, permitisse registros detalhados com fotos e comentários, e gerasse relatórios automáticos, tudo com alta segurança e usabilidade. Aquiles, Tech Lead da TechVanguard Solutions, compreendeu as necessidades e, após diversas reuniões, delineou um sistema completo que visa transformar os processos internos da Atlas Imóveis, alinhando-se às necessidades do mercado e proporcionando um serviço de alta qualidade.</a:t>
            </a:r>
          </a:p>
        </p:txBody>
      </p:sp>
      <p:sp>
        <p:nvSpPr>
          <p:cNvPr name="TextBox 12" id="12"/>
          <p:cNvSpPr txBox="true"/>
          <p:nvPr/>
        </p:nvSpPr>
        <p:spPr>
          <a:xfrm rot="0">
            <a:off x="1028700" y="1675022"/>
            <a:ext cx="11583618" cy="1899813"/>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DEFINIÇÃO DO PROBLEMA</a:t>
            </a:r>
          </a:p>
        </p:txBody>
      </p:sp>
      <p:sp>
        <p:nvSpPr>
          <p:cNvPr name="TextBox 13" id="13"/>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6</a:t>
            </a:r>
          </a:p>
        </p:txBody>
      </p:sp>
    </p:spTree>
  </p:cSld>
  <p:clrMapOvr>
    <a:masterClrMapping/>
  </p:clrMapOvr>
</p:sld>
</file>

<file path=ppt/slides/slide60.xml><?xml version="1.0" encoding="utf-8"?>
<p:sld xmlns:p="http://schemas.openxmlformats.org/presentationml/2006/main" xmlns:a="http://schemas.openxmlformats.org/drawingml/2006/main">
  <p:cSld>
    <p:bg>
      <p:bgPr>
        <a:solidFill>
          <a:srgbClr val="100B09"/>
        </a:solidFill>
      </p:bgPr>
    </p:bg>
    <p:spTree>
      <p:nvGrpSpPr>
        <p:cNvPr id="1" name=""/>
        <p:cNvGrpSpPr/>
        <p:nvPr/>
      </p:nvGrpSpPr>
      <p:grpSpPr>
        <a:xfrm>
          <a:off x="0" y="0"/>
          <a:ext cx="0" cy="0"/>
          <a:chOff x="0" y="0"/>
          <a:chExt cx="0" cy="0"/>
        </a:xfrm>
      </p:grpSpPr>
      <p:sp>
        <p:nvSpPr>
          <p:cNvPr name="TextBox 2" id="2"/>
          <p:cNvSpPr txBox="true"/>
          <p:nvPr/>
        </p:nvSpPr>
        <p:spPr>
          <a:xfrm rot="0">
            <a:off x="1028700" y="2988413"/>
            <a:ext cx="15748173" cy="5133975"/>
          </a:xfrm>
          <a:prstGeom prst="rect">
            <a:avLst/>
          </a:prstGeom>
        </p:spPr>
        <p:txBody>
          <a:bodyPr anchor="t" rtlCol="false" tIns="0" lIns="0" bIns="0" rIns="0">
            <a:spAutoFit/>
          </a:bodyPr>
          <a:lstStyle/>
          <a:p>
            <a:pPr algn="just" marL="539749" indent="-269875" lvl="1">
              <a:lnSpc>
                <a:spcPts val="3749"/>
              </a:lnSpc>
              <a:buAutoNum type="arabicPeriod" startAt="1"/>
            </a:pPr>
            <a:r>
              <a:rPr lang="en-US" sz="2499">
                <a:solidFill>
                  <a:srgbClr val="FFFFFF"/>
                </a:solidFill>
                <a:latin typeface="Poppins"/>
                <a:ea typeface="Poppins"/>
                <a:cs typeface="Poppins"/>
                <a:sym typeface="Poppins"/>
              </a:rPr>
              <a:t> Fowler, M. UML Essencial: Um Breve Guia para a Linguagem-Padrão de Modelagem de Objetos. Porto Alegre: Bookman, 2005.</a:t>
            </a:r>
          </a:p>
          <a:p>
            <a:pPr algn="just" marL="539749" indent="-269875" lvl="1">
              <a:lnSpc>
                <a:spcPts val="3749"/>
              </a:lnSpc>
              <a:buAutoNum type="arabicPeriod" startAt="1"/>
            </a:pPr>
            <a:r>
              <a:rPr lang="en-US" sz="2499" strike="noStrike" u="none">
                <a:solidFill>
                  <a:srgbClr val="FFFFFF"/>
                </a:solidFill>
                <a:latin typeface="Poppins"/>
                <a:ea typeface="Poppins"/>
                <a:cs typeface="Poppins"/>
                <a:sym typeface="Poppins"/>
              </a:rPr>
              <a:t> BOOCH, Grady; RUMBAUGH, James; JACOBSON, Ivar. UML: Guia do Usuário. Tradução de Fábio Freitas da Silva. Rio de Janeiro: Campus, 2000.</a:t>
            </a:r>
          </a:p>
          <a:p>
            <a:pPr algn="just" marL="539749" indent="-269875" lvl="1">
              <a:lnSpc>
                <a:spcPts val="3749"/>
              </a:lnSpc>
              <a:buAutoNum type="arabicPeriod" startAt="1"/>
            </a:pPr>
            <a:r>
              <a:rPr lang="en-US" sz="2499" strike="noStrike" u="none">
                <a:solidFill>
                  <a:srgbClr val="FFFFFF"/>
                </a:solidFill>
                <a:latin typeface="Poppins"/>
                <a:ea typeface="Poppins"/>
                <a:cs typeface="Poppins"/>
                <a:sym typeface="Poppins"/>
              </a:rPr>
              <a:t> LUCIDCHART. O que é diagrama de máquina de estados UML? Disponível em: https://www.lucidchart.com/pages/pt/o-que-e-diagrama-de-maquina-de-estados-uml. Acesso em: 10 dez. 2024.</a:t>
            </a:r>
          </a:p>
          <a:p>
            <a:pPr algn="just" marL="539749" indent="-269875" lvl="1">
              <a:lnSpc>
                <a:spcPts val="3749"/>
              </a:lnSpc>
              <a:buAutoNum type="arabicPeriod" startAt="1"/>
            </a:pPr>
            <a:r>
              <a:rPr lang="en-US" sz="2499" strike="noStrike" u="none">
                <a:solidFill>
                  <a:srgbClr val="FFFFFF"/>
                </a:solidFill>
                <a:latin typeface="Poppins"/>
                <a:ea typeface="Poppins"/>
                <a:cs typeface="Poppins"/>
                <a:sym typeface="Poppins"/>
              </a:rPr>
              <a:t> CÂMARA BRASILEIRA DA INDÚSTRIA DA CONSTRUÇÃO (CBIC).Indicadores Imobiliários Nacionais. Disponível em: http://www.cbicdados.com.br/menu/mercado-imobiliario/indicadores-imobiliarios-nacionais.Acesso em: 10 dez. 2024.</a:t>
            </a:r>
          </a:p>
          <a:p>
            <a:pPr algn="just" marL="539749" indent="-269875" lvl="1">
              <a:lnSpc>
                <a:spcPts val="3749"/>
              </a:lnSpc>
              <a:buAutoNum type="arabicPeriod" startAt="1"/>
            </a:pPr>
            <a:r>
              <a:rPr lang="en-US" sz="2499" strike="noStrike" u="none">
                <a:solidFill>
                  <a:srgbClr val="FFFFFF"/>
                </a:solidFill>
                <a:latin typeface="Poppins"/>
                <a:ea typeface="Poppins"/>
                <a:cs typeface="Poppins"/>
                <a:sym typeface="Poppins"/>
              </a:rPr>
              <a:t> Guedes, G. T. A. UML 2 - Uma Abordagem Prática. 2ª ed. São Paulo: Novatec Editora, 2011, 245 p </a:t>
            </a:r>
          </a:p>
        </p:txBody>
      </p:sp>
      <p:sp>
        <p:nvSpPr>
          <p:cNvPr name="TextBox 3" id="3"/>
          <p:cNvSpPr txBox="true"/>
          <p:nvPr/>
        </p:nvSpPr>
        <p:spPr>
          <a:xfrm rot="0">
            <a:off x="1028700" y="1123950"/>
            <a:ext cx="9450194"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REFERÊNCIAS</a:t>
            </a:r>
          </a:p>
        </p:txBody>
      </p:sp>
      <p:grpSp>
        <p:nvGrpSpPr>
          <p:cNvPr name="Group 4" id="4"/>
          <p:cNvGrpSpPr/>
          <p:nvPr/>
        </p:nvGrpSpPr>
        <p:grpSpPr>
          <a:xfrm rot="0">
            <a:off x="17623620" y="0"/>
            <a:ext cx="664380" cy="7600284"/>
            <a:chOff x="0" y="0"/>
            <a:chExt cx="174981" cy="2001721"/>
          </a:xfrm>
        </p:grpSpPr>
        <p:sp>
          <p:nvSpPr>
            <p:cNvPr name="Freeform 5" id="5"/>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6" id="6"/>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60</a:t>
            </a:r>
          </a:p>
        </p:txBody>
      </p:sp>
    </p:spTree>
  </p:cSld>
  <p:clrMapOvr>
    <a:masterClrMapping/>
  </p:clrMapOvr>
</p:sld>
</file>

<file path=ppt/slides/slide61.xml><?xml version="1.0" encoding="utf-8"?>
<p:sld xmlns:p="http://schemas.openxmlformats.org/presentationml/2006/main" xmlns:a="http://schemas.openxmlformats.org/drawingml/2006/main">
  <p:cSld>
    <p:bg>
      <p:bgPr>
        <a:solidFill>
          <a:srgbClr val="100B09"/>
        </a:solidFill>
      </p:bgPr>
    </p:bg>
    <p:spTree>
      <p:nvGrpSpPr>
        <p:cNvPr id="1" name=""/>
        <p:cNvGrpSpPr/>
        <p:nvPr/>
      </p:nvGrpSpPr>
      <p:grpSpPr>
        <a:xfrm>
          <a:off x="0" y="0"/>
          <a:ext cx="0" cy="0"/>
          <a:chOff x="0" y="0"/>
          <a:chExt cx="0" cy="0"/>
        </a:xfrm>
      </p:grpSpPr>
      <p:sp>
        <p:nvSpPr>
          <p:cNvPr name="TextBox 2" id="2"/>
          <p:cNvSpPr txBox="true"/>
          <p:nvPr/>
        </p:nvSpPr>
        <p:spPr>
          <a:xfrm rot="0">
            <a:off x="351423" y="1044366"/>
            <a:ext cx="16831677" cy="8364760"/>
          </a:xfrm>
          <a:prstGeom prst="rect">
            <a:avLst/>
          </a:prstGeom>
        </p:spPr>
        <p:txBody>
          <a:bodyPr anchor="t" rtlCol="false" tIns="0" lIns="0" bIns="0" rIns="0">
            <a:spAutoFit/>
          </a:bodyPr>
          <a:lstStyle/>
          <a:p>
            <a:pPr algn="l">
              <a:lnSpc>
                <a:spcPts val="2018"/>
              </a:lnSpc>
            </a:pPr>
            <a:r>
              <a:rPr lang="en-US" sz="1345">
                <a:solidFill>
                  <a:srgbClr val="FFFFFF"/>
                </a:solidFill>
                <a:latin typeface="Poppins"/>
                <a:ea typeface="Poppins"/>
                <a:cs typeface="Poppins"/>
                <a:sym typeface="Poppins"/>
              </a:rPr>
              <a:t>Reconhecimentos e Direitos Autorais</a:t>
            </a:r>
          </a:p>
          <a:p>
            <a:pPr algn="l">
              <a:lnSpc>
                <a:spcPts val="2018"/>
              </a:lnSpc>
            </a:pPr>
          </a:p>
          <a:p>
            <a:pPr algn="l">
              <a:lnSpc>
                <a:spcPts val="2018"/>
              </a:lnSpc>
            </a:pPr>
            <a:r>
              <a:rPr lang="en-US" sz="1345">
                <a:solidFill>
                  <a:srgbClr val="FFFFFF"/>
                </a:solidFill>
                <a:latin typeface="Poppins"/>
                <a:ea typeface="Poppins"/>
                <a:cs typeface="Poppins"/>
                <a:sym typeface="Poppins"/>
              </a:rPr>
              <a:t>@autor: Antonio Claudino Silva Neto, Isabela Oliveira de Castro Moreira, Leonidas Ferreira da Silva Serra, Luis Felipe Oliveira Paiva e Maria Laura Rangel Urbano Cronemberger</a:t>
            </a:r>
          </a:p>
          <a:p>
            <a:pPr algn="l">
              <a:lnSpc>
                <a:spcPts val="2018"/>
              </a:lnSpc>
            </a:pPr>
          </a:p>
          <a:p>
            <a:pPr algn="l">
              <a:lnSpc>
                <a:spcPts val="2018"/>
              </a:lnSpc>
            </a:pPr>
            <a:r>
              <a:rPr lang="en-US" sz="1345">
                <a:solidFill>
                  <a:srgbClr val="FFFFFF"/>
                </a:solidFill>
                <a:latin typeface="Poppins"/>
                <a:ea typeface="Poppins"/>
                <a:cs typeface="Poppins"/>
                <a:sym typeface="Poppins"/>
              </a:rPr>
              <a:t>@contato: aclaudino01@gmail.com, moreira.isabela@discente.ufma.br, leonidas.serra@discente.ufma.br, luisfelipe13paiva@gmail.com, maria.cronemberger@discente.ufma.br</a:t>
            </a:r>
          </a:p>
          <a:p>
            <a:pPr algn="l">
              <a:lnSpc>
                <a:spcPts val="2018"/>
              </a:lnSpc>
            </a:pPr>
          </a:p>
          <a:p>
            <a:pPr algn="l">
              <a:lnSpc>
                <a:spcPts val="2018"/>
              </a:lnSpc>
            </a:pPr>
            <a:r>
              <a:rPr lang="en-US" sz="1345">
                <a:solidFill>
                  <a:srgbClr val="FFFFFF"/>
                </a:solidFill>
                <a:latin typeface="Poppins"/>
                <a:ea typeface="Poppins"/>
                <a:cs typeface="Poppins"/>
                <a:sym typeface="Poppins"/>
              </a:rPr>
              <a:t>@data última versão: 28/01/2025</a:t>
            </a:r>
          </a:p>
          <a:p>
            <a:pPr algn="l">
              <a:lnSpc>
                <a:spcPts val="2018"/>
              </a:lnSpc>
            </a:pPr>
          </a:p>
          <a:p>
            <a:pPr algn="l">
              <a:lnSpc>
                <a:spcPts val="2018"/>
              </a:lnSpc>
            </a:pPr>
            <a:r>
              <a:rPr lang="en-US" sz="1345">
                <a:solidFill>
                  <a:srgbClr val="FFFFFF"/>
                </a:solidFill>
                <a:latin typeface="Poppins"/>
                <a:ea typeface="Poppins"/>
                <a:cs typeface="Poppins"/>
                <a:sym typeface="Poppins"/>
              </a:rPr>
              <a:t>@versão: 1.0</a:t>
            </a:r>
          </a:p>
          <a:p>
            <a:pPr algn="l">
              <a:lnSpc>
                <a:spcPts val="2018"/>
              </a:lnSpc>
            </a:pPr>
          </a:p>
          <a:p>
            <a:pPr algn="l">
              <a:lnSpc>
                <a:spcPts val="2018"/>
              </a:lnSpc>
            </a:pPr>
            <a:r>
              <a:rPr lang="en-US" sz="1345">
                <a:solidFill>
                  <a:srgbClr val="FFFFFF"/>
                </a:solidFill>
                <a:latin typeface="Poppins"/>
                <a:ea typeface="Poppins"/>
                <a:cs typeface="Poppins"/>
                <a:sym typeface="Poppins"/>
              </a:rPr>
              <a:t>@outros repositórios: [URLs - apontem para os seus Gits, se quiserem]</a:t>
            </a:r>
          </a:p>
          <a:p>
            <a:pPr algn="l">
              <a:lnSpc>
                <a:spcPts val="2018"/>
              </a:lnSpc>
            </a:pPr>
          </a:p>
          <a:p>
            <a:pPr algn="l">
              <a:lnSpc>
                <a:spcPts val="2018"/>
              </a:lnSpc>
            </a:pPr>
            <a:r>
              <a:rPr lang="en-US" sz="1345">
                <a:solidFill>
                  <a:srgbClr val="FFFFFF"/>
                </a:solidFill>
                <a:latin typeface="Poppins"/>
                <a:ea typeface="Poppins"/>
                <a:cs typeface="Poppins"/>
                <a:sym typeface="Poppins"/>
              </a:rPr>
              <a:t>@Agradecimentos: Universidade Federal do Maranhão (UFMA), Professor Doutor Thales Levi Azevedo Valente, e colegas de curso.</a:t>
            </a:r>
          </a:p>
          <a:p>
            <a:pPr algn="l">
              <a:lnSpc>
                <a:spcPts val="2018"/>
              </a:lnSpc>
            </a:pPr>
          </a:p>
          <a:p>
            <a:pPr algn="l">
              <a:lnSpc>
                <a:spcPts val="2018"/>
              </a:lnSpc>
            </a:pPr>
            <a:r>
              <a:rPr lang="en-US" sz="1345">
                <a:solidFill>
                  <a:srgbClr val="FFFFFF"/>
                </a:solidFill>
                <a:latin typeface="Poppins"/>
                <a:ea typeface="Poppins"/>
                <a:cs typeface="Poppins"/>
                <a:sym typeface="Poppins"/>
              </a:rPr>
              <a:t>Copyright/License</a:t>
            </a:r>
          </a:p>
          <a:p>
            <a:pPr algn="l">
              <a:lnSpc>
                <a:spcPts val="2018"/>
              </a:lnSpc>
            </a:pPr>
          </a:p>
          <a:p>
            <a:pPr algn="l">
              <a:lnSpc>
                <a:spcPts val="2018"/>
              </a:lnSpc>
            </a:pPr>
            <a:r>
              <a:rPr lang="en-US" sz="1345">
                <a:solidFill>
                  <a:srgbClr val="FFFFFF"/>
                </a:solidFill>
                <a:latin typeface="Poppins"/>
                <a:ea typeface="Poppins"/>
                <a:cs typeface="Poppins"/>
                <a:sym typeface="Poppins"/>
              </a:rPr>
              <a:t>Este material é resultado de um trabalho acadêmico para a disciplina "PROJETO_E_DESENVOLVIMENTO_DE_SOFTWARE", sob a orientação do professor Dr. THALES LEVI AZEVEDO VALENTE, semestre letivo 2024.2,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l">
              <a:lnSpc>
                <a:spcPts val="2018"/>
              </a:lnSpc>
            </a:pPr>
          </a:p>
          <a:p>
            <a:pPr algn="l">
              <a:lnSpc>
                <a:spcPts val="2018"/>
              </a:lnSpc>
            </a:pPr>
            <a:r>
              <a:rPr lang="en-US" sz="1345">
                <a:solidFill>
                  <a:srgbClr val="FFFFFF"/>
                </a:solidFill>
                <a:latin typeface="Poppins"/>
                <a:ea typeface="Poppins"/>
                <a:cs typeface="Poppins"/>
                <a:sym typeface="Poppins"/>
              </a:rPr>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p>
          <a:p>
            <a:pPr algn="l">
              <a:lnSpc>
                <a:spcPts val="2018"/>
              </a:lnSpc>
            </a:pPr>
          </a:p>
          <a:p>
            <a:pPr algn="l">
              <a:lnSpc>
                <a:spcPts val="2018"/>
              </a:lnSpc>
            </a:pPr>
            <a:r>
              <a:rPr lang="en-US" sz="1345">
                <a:solidFill>
                  <a:srgbClr val="FFFFFF"/>
                </a:solidFill>
                <a:latin typeface="Poppins"/>
                <a:ea typeface="Poppins"/>
                <a:cs typeface="Poppins"/>
                <a:sym typeface="Poppins"/>
              </a:rPr>
              <a:t>Este aviso de direitos autorais e este aviso de permissão devem ser incluídos em todas as cópias ou partes substanciais do Software.</a:t>
            </a:r>
          </a:p>
          <a:p>
            <a:pPr algn="l">
              <a:lnSpc>
                <a:spcPts val="2018"/>
              </a:lnSpc>
            </a:pPr>
          </a:p>
          <a:p>
            <a:pPr algn="l">
              <a:lnSpc>
                <a:spcPts val="2018"/>
              </a:lnSpc>
            </a:pPr>
            <a:r>
              <a:rPr lang="en-US" sz="1345">
                <a:solidFill>
                  <a:srgbClr val="FFFFFF"/>
                </a:solidFill>
                <a:latin typeface="Poppins"/>
                <a:ea typeface="Poppins"/>
                <a:cs typeface="Poppins"/>
                <a:sym typeface="Poppins"/>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p>
          <a:p>
            <a:pPr algn="l">
              <a:lnSpc>
                <a:spcPts val="2018"/>
              </a:lnSpc>
            </a:pPr>
          </a:p>
          <a:p>
            <a:pPr algn="l">
              <a:lnSpc>
                <a:spcPts val="2018"/>
              </a:lnSpc>
            </a:pPr>
            <a:r>
              <a:rPr lang="en-US" sz="1345">
                <a:solidFill>
                  <a:srgbClr val="FFFFFF"/>
                </a:solidFill>
                <a:latin typeface="Poppins"/>
                <a:ea typeface="Poppins"/>
                <a:cs typeface="Poppins"/>
                <a:sym typeface="Poppins"/>
              </a:rPr>
              <a:t>Para mais informações sobre a Licença MIT: https://opensource.org/licenses/MIT</a:t>
            </a:r>
          </a:p>
          <a:p>
            <a:pPr algn="just">
              <a:lnSpc>
                <a:spcPts val="1453"/>
              </a:lnSpc>
            </a:pPr>
            <a:r>
              <a:rPr lang="en-US" sz="968" strike="noStrike" u="none">
                <a:solidFill>
                  <a:srgbClr val="FFFFFF"/>
                </a:solidFill>
                <a:latin typeface="Poppins"/>
                <a:ea typeface="Poppins"/>
                <a:cs typeface="Poppins"/>
                <a:sym typeface="Poppins"/>
              </a:rPr>
              <a:t> </a:t>
            </a:r>
          </a:p>
        </p:txBody>
      </p:sp>
      <p:grpSp>
        <p:nvGrpSpPr>
          <p:cNvPr name="Group 3" id="3"/>
          <p:cNvGrpSpPr/>
          <p:nvPr/>
        </p:nvGrpSpPr>
        <p:grpSpPr>
          <a:xfrm rot="0">
            <a:off x="17623620" y="0"/>
            <a:ext cx="664380" cy="7600284"/>
            <a:chOff x="0" y="0"/>
            <a:chExt cx="174981" cy="2001721"/>
          </a:xfrm>
        </p:grpSpPr>
        <p:sp>
          <p:nvSpPr>
            <p:cNvPr name="Freeform 4" id="4"/>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5" id="5"/>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61</a:t>
            </a:r>
          </a:p>
        </p:txBody>
      </p:sp>
    </p:spTree>
  </p:cSld>
  <p:clrMapOvr>
    <a:masterClrMapping/>
  </p:clrMapOvr>
</p:sld>
</file>

<file path=ppt/slides/slide7.xml><?xml version="1.0" encoding="utf-8"?>
<p:sld xmlns:p="http://schemas.openxmlformats.org/presentationml/2006/main" xmlns:a="http://schemas.openxmlformats.org/drawingml/2006/main">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AutoShape 5" id="5"/>
          <p:cNvSpPr/>
          <p:nvPr/>
        </p:nvSpPr>
        <p:spPr>
          <a:xfrm>
            <a:off x="10767060" y="9277350"/>
            <a:ext cx="6492240" cy="0"/>
          </a:xfrm>
          <a:prstGeom prst="line">
            <a:avLst/>
          </a:prstGeom>
          <a:ln cap="flat" w="38100">
            <a:solidFill>
              <a:srgbClr val="FFFFFF"/>
            </a:solidFill>
            <a:prstDash val="solid"/>
            <a:headEnd type="none" len="sm" w="sm"/>
            <a:tailEnd type="arrow" len="sm" w="med"/>
          </a:ln>
        </p:spPr>
      </p:sp>
      <p:sp>
        <p:nvSpPr>
          <p:cNvPr name="TextBox 6" id="6"/>
          <p:cNvSpPr txBox="true"/>
          <p:nvPr/>
        </p:nvSpPr>
        <p:spPr>
          <a:xfrm rot="0">
            <a:off x="1823619" y="1732657"/>
            <a:ext cx="14640763" cy="1013988"/>
          </a:xfrm>
          <a:prstGeom prst="rect">
            <a:avLst/>
          </a:prstGeom>
        </p:spPr>
        <p:txBody>
          <a:bodyPr anchor="t" rtlCol="false" tIns="0" lIns="0" bIns="0" rIns="0">
            <a:spAutoFit/>
          </a:bodyPr>
          <a:lstStyle/>
          <a:p>
            <a:pPr algn="ctr">
              <a:lnSpc>
                <a:spcPts val="7036"/>
              </a:lnSpc>
            </a:pPr>
            <a:r>
              <a:rPr lang="en-US" b="true" sz="7329">
                <a:solidFill>
                  <a:srgbClr val="FFFFFF"/>
                </a:solidFill>
                <a:latin typeface="Poppins Bold"/>
                <a:ea typeface="Poppins Bold"/>
                <a:cs typeface="Poppins Bold"/>
                <a:sym typeface="Poppins Bold"/>
              </a:rPr>
              <a:t>ETAPAS DO DESENVOLVIMENTO</a:t>
            </a:r>
          </a:p>
        </p:txBody>
      </p:sp>
      <p:grpSp>
        <p:nvGrpSpPr>
          <p:cNvPr name="Group 7" id="7"/>
          <p:cNvGrpSpPr/>
          <p:nvPr/>
        </p:nvGrpSpPr>
        <p:grpSpPr>
          <a:xfrm rot="0">
            <a:off x="3289483" y="3846381"/>
            <a:ext cx="11709033" cy="4868714"/>
            <a:chOff x="0" y="0"/>
            <a:chExt cx="15612044" cy="6491618"/>
          </a:xfrm>
        </p:grpSpPr>
        <p:grpSp>
          <p:nvGrpSpPr>
            <p:cNvPr name="Group 8" id="8"/>
            <p:cNvGrpSpPr/>
            <p:nvPr/>
          </p:nvGrpSpPr>
          <p:grpSpPr>
            <a:xfrm rot="0">
              <a:off x="5536635" y="0"/>
              <a:ext cx="3909760" cy="1679045"/>
              <a:chOff x="0" y="0"/>
              <a:chExt cx="774381" cy="332557"/>
            </a:xfrm>
          </p:grpSpPr>
          <p:sp>
            <p:nvSpPr>
              <p:cNvPr name="Freeform 9" id="9"/>
              <p:cNvSpPr/>
              <p:nvPr/>
            </p:nvSpPr>
            <p:spPr>
              <a:xfrm flipH="false" flipV="false" rot="0">
                <a:off x="0" y="0"/>
                <a:ext cx="774381" cy="332557"/>
              </a:xfrm>
              <a:custGeom>
                <a:avLst/>
                <a:gdLst/>
                <a:ahLst/>
                <a:cxnLst/>
                <a:rect r="r" b="b" t="t" l="l"/>
                <a:pathLst>
                  <a:path h="332557" w="774381">
                    <a:moveTo>
                      <a:pt x="134288" y="0"/>
                    </a:moveTo>
                    <a:lnTo>
                      <a:pt x="640092" y="0"/>
                    </a:lnTo>
                    <a:cubicBezTo>
                      <a:pt x="714258" y="0"/>
                      <a:pt x="774381" y="60123"/>
                      <a:pt x="774381" y="134288"/>
                    </a:cubicBezTo>
                    <a:lnTo>
                      <a:pt x="774381" y="198269"/>
                    </a:lnTo>
                    <a:cubicBezTo>
                      <a:pt x="774381" y="272435"/>
                      <a:pt x="714258" y="332557"/>
                      <a:pt x="640092" y="332557"/>
                    </a:cubicBezTo>
                    <a:lnTo>
                      <a:pt x="134288" y="332557"/>
                    </a:lnTo>
                    <a:cubicBezTo>
                      <a:pt x="60123" y="332557"/>
                      <a:pt x="0" y="272435"/>
                      <a:pt x="0" y="198269"/>
                    </a:cubicBezTo>
                    <a:lnTo>
                      <a:pt x="0" y="134288"/>
                    </a:lnTo>
                    <a:cubicBezTo>
                      <a:pt x="0" y="60123"/>
                      <a:pt x="60123" y="0"/>
                      <a:pt x="134288" y="0"/>
                    </a:cubicBezTo>
                    <a:close/>
                  </a:path>
                </a:pathLst>
              </a:custGeom>
              <a:solidFill>
                <a:srgbClr val="000000">
                  <a:alpha val="0"/>
                </a:srgbClr>
              </a:solidFill>
              <a:ln w="47625" cap="rnd">
                <a:solidFill>
                  <a:srgbClr val="B66811"/>
                </a:solidFill>
                <a:prstDash val="solid"/>
                <a:round/>
              </a:ln>
            </p:spPr>
          </p:sp>
          <p:sp>
            <p:nvSpPr>
              <p:cNvPr name="TextBox 10" id="10"/>
              <p:cNvSpPr txBox="true"/>
              <p:nvPr/>
            </p:nvSpPr>
            <p:spPr>
              <a:xfrm>
                <a:off x="0" y="-57150"/>
                <a:ext cx="774381" cy="389707"/>
              </a:xfrm>
              <a:prstGeom prst="rect">
                <a:avLst/>
              </a:prstGeom>
            </p:spPr>
            <p:txBody>
              <a:bodyPr anchor="ctr" rtlCol="false" tIns="50800" lIns="50800" bIns="50800" rIns="50800"/>
              <a:lstStyle/>
              <a:p>
                <a:pPr algn="ctr">
                  <a:lnSpc>
                    <a:spcPts val="3219"/>
                  </a:lnSpc>
                </a:pPr>
                <a:r>
                  <a:rPr lang="en-US" sz="2299">
                    <a:solidFill>
                      <a:srgbClr val="FFFFFF"/>
                    </a:solidFill>
                    <a:latin typeface="Poppins"/>
                    <a:ea typeface="Poppins"/>
                    <a:cs typeface="Poppins"/>
                    <a:sym typeface="Poppins"/>
                  </a:rPr>
                  <a:t>Documentação</a:t>
                </a:r>
              </a:p>
            </p:txBody>
          </p:sp>
        </p:grpSp>
        <p:grpSp>
          <p:nvGrpSpPr>
            <p:cNvPr name="Group 11" id="11"/>
            <p:cNvGrpSpPr/>
            <p:nvPr/>
          </p:nvGrpSpPr>
          <p:grpSpPr>
            <a:xfrm rot="0">
              <a:off x="0" y="0"/>
              <a:ext cx="3181133" cy="1679045"/>
              <a:chOff x="0" y="0"/>
              <a:chExt cx="630066" cy="332557"/>
            </a:xfrm>
          </p:grpSpPr>
          <p:sp>
            <p:nvSpPr>
              <p:cNvPr name="Freeform 12" id="12"/>
              <p:cNvSpPr/>
              <p:nvPr/>
            </p:nvSpPr>
            <p:spPr>
              <a:xfrm flipH="false" flipV="false" rot="0">
                <a:off x="0" y="0"/>
                <a:ext cx="630066" cy="332557"/>
              </a:xfrm>
              <a:custGeom>
                <a:avLst/>
                <a:gdLst/>
                <a:ahLst/>
                <a:cxnLst/>
                <a:rect r="r" b="b" t="t" l="l"/>
                <a:pathLst>
                  <a:path h="332557" w="630066">
                    <a:moveTo>
                      <a:pt x="25890" y="0"/>
                    </a:moveTo>
                    <a:lnTo>
                      <a:pt x="604177" y="0"/>
                    </a:lnTo>
                    <a:cubicBezTo>
                      <a:pt x="611043" y="0"/>
                      <a:pt x="617628" y="2728"/>
                      <a:pt x="622483" y="7583"/>
                    </a:cubicBezTo>
                    <a:cubicBezTo>
                      <a:pt x="627339" y="12438"/>
                      <a:pt x="630066" y="19023"/>
                      <a:pt x="630066" y="25890"/>
                    </a:cubicBezTo>
                    <a:lnTo>
                      <a:pt x="630066" y="306668"/>
                    </a:lnTo>
                    <a:cubicBezTo>
                      <a:pt x="630066" y="320966"/>
                      <a:pt x="618475" y="332557"/>
                      <a:pt x="604177" y="332557"/>
                    </a:cubicBezTo>
                    <a:lnTo>
                      <a:pt x="25890" y="332557"/>
                    </a:lnTo>
                    <a:cubicBezTo>
                      <a:pt x="11591" y="332557"/>
                      <a:pt x="0" y="320966"/>
                      <a:pt x="0" y="306668"/>
                    </a:cubicBezTo>
                    <a:lnTo>
                      <a:pt x="0" y="25890"/>
                    </a:lnTo>
                    <a:cubicBezTo>
                      <a:pt x="0" y="11591"/>
                      <a:pt x="11591" y="0"/>
                      <a:pt x="25890" y="0"/>
                    </a:cubicBezTo>
                    <a:close/>
                  </a:path>
                </a:pathLst>
              </a:custGeom>
              <a:solidFill>
                <a:srgbClr val="B66811"/>
              </a:solidFill>
            </p:spPr>
          </p:sp>
          <p:sp>
            <p:nvSpPr>
              <p:cNvPr name="TextBox 13" id="13"/>
              <p:cNvSpPr txBox="true"/>
              <p:nvPr/>
            </p:nvSpPr>
            <p:spPr>
              <a:xfrm>
                <a:off x="0" y="-57150"/>
                <a:ext cx="630066" cy="389707"/>
              </a:xfrm>
              <a:prstGeom prst="rect">
                <a:avLst/>
              </a:prstGeom>
            </p:spPr>
            <p:txBody>
              <a:bodyPr anchor="ctr" rtlCol="false" tIns="50800" lIns="50800" bIns="50800" rIns="50800"/>
              <a:lstStyle/>
              <a:p>
                <a:pPr algn="ctr">
                  <a:lnSpc>
                    <a:spcPts val="3219"/>
                  </a:lnSpc>
                </a:pPr>
                <a:r>
                  <a:rPr lang="en-US" sz="2299">
                    <a:solidFill>
                      <a:srgbClr val="FFFFFF"/>
                    </a:solidFill>
                    <a:latin typeface="Poppins"/>
                    <a:ea typeface="Poppins"/>
                    <a:cs typeface="Poppins"/>
                    <a:sym typeface="Poppins"/>
                  </a:rPr>
                  <a:t>Coleta de Requisitos</a:t>
                </a:r>
              </a:p>
            </p:txBody>
          </p:sp>
        </p:grpSp>
        <p:grpSp>
          <p:nvGrpSpPr>
            <p:cNvPr name="Group 14" id="14"/>
            <p:cNvGrpSpPr/>
            <p:nvPr/>
          </p:nvGrpSpPr>
          <p:grpSpPr>
            <a:xfrm rot="0">
              <a:off x="11383505" y="0"/>
              <a:ext cx="4228539" cy="1679045"/>
              <a:chOff x="0" y="0"/>
              <a:chExt cx="837519" cy="332557"/>
            </a:xfrm>
          </p:grpSpPr>
          <p:sp>
            <p:nvSpPr>
              <p:cNvPr name="Freeform 15" id="15"/>
              <p:cNvSpPr/>
              <p:nvPr/>
            </p:nvSpPr>
            <p:spPr>
              <a:xfrm flipH="false" flipV="false" rot="0">
                <a:off x="0" y="0"/>
                <a:ext cx="837519" cy="332557"/>
              </a:xfrm>
              <a:custGeom>
                <a:avLst/>
                <a:gdLst/>
                <a:ahLst/>
                <a:cxnLst/>
                <a:rect r="r" b="b" t="t" l="l"/>
                <a:pathLst>
                  <a:path h="332557" w="837519">
                    <a:moveTo>
                      <a:pt x="19477" y="0"/>
                    </a:moveTo>
                    <a:lnTo>
                      <a:pt x="818042" y="0"/>
                    </a:lnTo>
                    <a:cubicBezTo>
                      <a:pt x="823208" y="0"/>
                      <a:pt x="828162" y="2052"/>
                      <a:pt x="831814" y="5705"/>
                    </a:cubicBezTo>
                    <a:cubicBezTo>
                      <a:pt x="835467" y="9357"/>
                      <a:pt x="837519" y="14311"/>
                      <a:pt x="837519" y="19477"/>
                    </a:cubicBezTo>
                    <a:lnTo>
                      <a:pt x="837519" y="313081"/>
                    </a:lnTo>
                    <a:cubicBezTo>
                      <a:pt x="837519" y="318246"/>
                      <a:pt x="835467" y="323200"/>
                      <a:pt x="831814" y="326853"/>
                    </a:cubicBezTo>
                    <a:cubicBezTo>
                      <a:pt x="828162" y="330505"/>
                      <a:pt x="823208" y="332557"/>
                      <a:pt x="818042" y="332557"/>
                    </a:cubicBezTo>
                    <a:lnTo>
                      <a:pt x="19477" y="332557"/>
                    </a:lnTo>
                    <a:cubicBezTo>
                      <a:pt x="14311" y="332557"/>
                      <a:pt x="9357" y="330505"/>
                      <a:pt x="5705" y="326853"/>
                    </a:cubicBezTo>
                    <a:cubicBezTo>
                      <a:pt x="2052" y="323200"/>
                      <a:pt x="0" y="318246"/>
                      <a:pt x="0" y="313081"/>
                    </a:cubicBezTo>
                    <a:lnTo>
                      <a:pt x="0" y="19477"/>
                    </a:lnTo>
                    <a:cubicBezTo>
                      <a:pt x="0" y="14311"/>
                      <a:pt x="2052" y="9357"/>
                      <a:pt x="5705" y="5705"/>
                    </a:cubicBezTo>
                    <a:cubicBezTo>
                      <a:pt x="9357" y="2052"/>
                      <a:pt x="14311" y="0"/>
                      <a:pt x="19477" y="0"/>
                    </a:cubicBezTo>
                    <a:close/>
                  </a:path>
                </a:pathLst>
              </a:custGeom>
              <a:solidFill>
                <a:srgbClr val="B66811"/>
              </a:solidFill>
            </p:spPr>
          </p:sp>
          <p:sp>
            <p:nvSpPr>
              <p:cNvPr name="TextBox 16" id="16"/>
              <p:cNvSpPr txBox="true"/>
              <p:nvPr/>
            </p:nvSpPr>
            <p:spPr>
              <a:xfrm>
                <a:off x="0" y="-57150"/>
                <a:ext cx="837519" cy="389707"/>
              </a:xfrm>
              <a:prstGeom prst="rect">
                <a:avLst/>
              </a:prstGeom>
            </p:spPr>
            <p:txBody>
              <a:bodyPr anchor="ctr" rtlCol="false" tIns="50800" lIns="50800" bIns="50800" rIns="50800"/>
              <a:lstStyle/>
              <a:p>
                <a:pPr algn="ctr">
                  <a:lnSpc>
                    <a:spcPts val="3219"/>
                  </a:lnSpc>
                </a:pPr>
                <a:r>
                  <a:rPr lang="en-US" sz="2299">
                    <a:solidFill>
                      <a:srgbClr val="FFFFFF"/>
                    </a:solidFill>
                    <a:latin typeface="Poppins"/>
                    <a:ea typeface="Poppins"/>
                    <a:cs typeface="Poppins"/>
                    <a:sym typeface="Poppins"/>
                  </a:rPr>
                  <a:t>Prototipagem</a:t>
                </a:r>
              </a:p>
            </p:txBody>
          </p:sp>
        </p:grpSp>
        <p:grpSp>
          <p:nvGrpSpPr>
            <p:cNvPr name="Group 17" id="17"/>
            <p:cNvGrpSpPr/>
            <p:nvPr/>
          </p:nvGrpSpPr>
          <p:grpSpPr>
            <a:xfrm rot="0">
              <a:off x="11383505" y="2578161"/>
              <a:ext cx="4228539" cy="1465672"/>
              <a:chOff x="0" y="0"/>
              <a:chExt cx="837519" cy="290296"/>
            </a:xfrm>
          </p:grpSpPr>
          <p:sp>
            <p:nvSpPr>
              <p:cNvPr name="Freeform 18" id="18"/>
              <p:cNvSpPr/>
              <p:nvPr/>
            </p:nvSpPr>
            <p:spPr>
              <a:xfrm flipH="false" flipV="false" rot="0">
                <a:off x="0" y="0"/>
                <a:ext cx="837519" cy="290296"/>
              </a:xfrm>
              <a:custGeom>
                <a:avLst/>
                <a:gdLst/>
                <a:ahLst/>
                <a:cxnLst/>
                <a:rect r="r" b="b" t="t" l="l"/>
                <a:pathLst>
                  <a:path h="290296" w="837519">
                    <a:moveTo>
                      <a:pt x="19477" y="0"/>
                    </a:moveTo>
                    <a:lnTo>
                      <a:pt x="818042" y="0"/>
                    </a:lnTo>
                    <a:cubicBezTo>
                      <a:pt x="823208" y="0"/>
                      <a:pt x="828162" y="2052"/>
                      <a:pt x="831814" y="5705"/>
                    </a:cubicBezTo>
                    <a:cubicBezTo>
                      <a:pt x="835467" y="9357"/>
                      <a:pt x="837519" y="14311"/>
                      <a:pt x="837519" y="19477"/>
                    </a:cubicBezTo>
                    <a:lnTo>
                      <a:pt x="837519" y="270819"/>
                    </a:lnTo>
                    <a:cubicBezTo>
                      <a:pt x="837519" y="275985"/>
                      <a:pt x="835467" y="280939"/>
                      <a:pt x="831814" y="284591"/>
                    </a:cubicBezTo>
                    <a:cubicBezTo>
                      <a:pt x="828162" y="288244"/>
                      <a:pt x="823208" y="290296"/>
                      <a:pt x="818042" y="290296"/>
                    </a:cubicBezTo>
                    <a:lnTo>
                      <a:pt x="19477" y="290296"/>
                    </a:lnTo>
                    <a:cubicBezTo>
                      <a:pt x="14311" y="290296"/>
                      <a:pt x="9357" y="288244"/>
                      <a:pt x="5705" y="284591"/>
                    </a:cubicBezTo>
                    <a:cubicBezTo>
                      <a:pt x="2052" y="280939"/>
                      <a:pt x="0" y="275985"/>
                      <a:pt x="0" y="270819"/>
                    </a:cubicBezTo>
                    <a:lnTo>
                      <a:pt x="0" y="19477"/>
                    </a:lnTo>
                    <a:cubicBezTo>
                      <a:pt x="0" y="14311"/>
                      <a:pt x="2052" y="9357"/>
                      <a:pt x="5705" y="5705"/>
                    </a:cubicBezTo>
                    <a:cubicBezTo>
                      <a:pt x="9357" y="2052"/>
                      <a:pt x="14311" y="0"/>
                      <a:pt x="19477" y="0"/>
                    </a:cubicBezTo>
                    <a:close/>
                  </a:path>
                </a:pathLst>
              </a:custGeom>
              <a:solidFill>
                <a:srgbClr val="B66811"/>
              </a:solidFill>
            </p:spPr>
          </p:sp>
          <p:sp>
            <p:nvSpPr>
              <p:cNvPr name="TextBox 19" id="19"/>
              <p:cNvSpPr txBox="true"/>
              <p:nvPr/>
            </p:nvSpPr>
            <p:spPr>
              <a:xfrm>
                <a:off x="0" y="-57150"/>
                <a:ext cx="837519" cy="347446"/>
              </a:xfrm>
              <a:prstGeom prst="rect">
                <a:avLst/>
              </a:prstGeom>
            </p:spPr>
            <p:txBody>
              <a:bodyPr anchor="ctr" rtlCol="false" tIns="50800" lIns="50800" bIns="50800" rIns="50800"/>
              <a:lstStyle/>
              <a:p>
                <a:pPr algn="ctr">
                  <a:lnSpc>
                    <a:spcPts val="3219"/>
                  </a:lnSpc>
                </a:pPr>
                <a:r>
                  <a:rPr lang="en-US" sz="2299">
                    <a:solidFill>
                      <a:srgbClr val="FFFFFF"/>
                    </a:solidFill>
                    <a:latin typeface="Poppins"/>
                    <a:ea typeface="Poppins"/>
                    <a:cs typeface="Poppins"/>
                    <a:sym typeface="Poppins"/>
                  </a:rPr>
                  <a:t>Desenvolvimento</a:t>
                </a:r>
              </a:p>
            </p:txBody>
          </p:sp>
        </p:grpSp>
        <p:grpSp>
          <p:nvGrpSpPr>
            <p:cNvPr name="Group 20" id="20"/>
            <p:cNvGrpSpPr/>
            <p:nvPr/>
          </p:nvGrpSpPr>
          <p:grpSpPr>
            <a:xfrm rot="0">
              <a:off x="5536635" y="2578161"/>
              <a:ext cx="3909760" cy="1465672"/>
              <a:chOff x="0" y="0"/>
              <a:chExt cx="774381" cy="290296"/>
            </a:xfrm>
          </p:grpSpPr>
          <p:sp>
            <p:nvSpPr>
              <p:cNvPr name="Freeform 21" id="21"/>
              <p:cNvSpPr/>
              <p:nvPr/>
            </p:nvSpPr>
            <p:spPr>
              <a:xfrm flipH="false" flipV="false" rot="0">
                <a:off x="0" y="0"/>
                <a:ext cx="774381" cy="290296"/>
              </a:xfrm>
              <a:custGeom>
                <a:avLst/>
                <a:gdLst/>
                <a:ahLst/>
                <a:cxnLst/>
                <a:rect r="r" b="b" t="t" l="l"/>
                <a:pathLst>
                  <a:path h="290296" w="774381">
                    <a:moveTo>
                      <a:pt x="21065" y="0"/>
                    </a:moveTo>
                    <a:lnTo>
                      <a:pt x="753316" y="0"/>
                    </a:lnTo>
                    <a:cubicBezTo>
                      <a:pt x="758903" y="0"/>
                      <a:pt x="764260" y="2219"/>
                      <a:pt x="768211" y="6170"/>
                    </a:cubicBezTo>
                    <a:cubicBezTo>
                      <a:pt x="772161" y="10120"/>
                      <a:pt x="774381" y="15478"/>
                      <a:pt x="774381" y="21065"/>
                    </a:cubicBezTo>
                    <a:lnTo>
                      <a:pt x="774381" y="269231"/>
                    </a:lnTo>
                    <a:cubicBezTo>
                      <a:pt x="774381" y="274818"/>
                      <a:pt x="772161" y="280176"/>
                      <a:pt x="768211" y="284126"/>
                    </a:cubicBezTo>
                    <a:cubicBezTo>
                      <a:pt x="764260" y="288077"/>
                      <a:pt x="758903" y="290296"/>
                      <a:pt x="753316" y="290296"/>
                    </a:cubicBezTo>
                    <a:lnTo>
                      <a:pt x="21065" y="290296"/>
                    </a:lnTo>
                    <a:cubicBezTo>
                      <a:pt x="15478" y="290296"/>
                      <a:pt x="10120" y="288077"/>
                      <a:pt x="6170" y="284126"/>
                    </a:cubicBezTo>
                    <a:cubicBezTo>
                      <a:pt x="2219" y="280176"/>
                      <a:pt x="0" y="274818"/>
                      <a:pt x="0" y="269231"/>
                    </a:cubicBezTo>
                    <a:lnTo>
                      <a:pt x="0" y="21065"/>
                    </a:lnTo>
                    <a:cubicBezTo>
                      <a:pt x="0" y="15478"/>
                      <a:pt x="2219" y="10120"/>
                      <a:pt x="6170" y="6170"/>
                    </a:cubicBezTo>
                    <a:cubicBezTo>
                      <a:pt x="10120" y="2219"/>
                      <a:pt x="15478" y="0"/>
                      <a:pt x="21065" y="0"/>
                    </a:cubicBezTo>
                    <a:close/>
                  </a:path>
                </a:pathLst>
              </a:custGeom>
              <a:solidFill>
                <a:srgbClr val="B66811"/>
              </a:solidFill>
            </p:spPr>
          </p:sp>
          <p:sp>
            <p:nvSpPr>
              <p:cNvPr name="TextBox 22" id="22"/>
              <p:cNvSpPr txBox="true"/>
              <p:nvPr/>
            </p:nvSpPr>
            <p:spPr>
              <a:xfrm>
                <a:off x="0" y="-57150"/>
                <a:ext cx="774381" cy="347446"/>
              </a:xfrm>
              <a:prstGeom prst="rect">
                <a:avLst/>
              </a:prstGeom>
            </p:spPr>
            <p:txBody>
              <a:bodyPr anchor="ctr" rtlCol="false" tIns="50800" lIns="50800" bIns="50800" rIns="50800"/>
              <a:lstStyle/>
              <a:p>
                <a:pPr algn="ctr">
                  <a:lnSpc>
                    <a:spcPts val="3219"/>
                  </a:lnSpc>
                </a:pPr>
                <a:r>
                  <a:rPr lang="en-US" sz="2299">
                    <a:solidFill>
                      <a:srgbClr val="FFFFFF"/>
                    </a:solidFill>
                    <a:latin typeface="Poppins"/>
                    <a:ea typeface="Poppins"/>
                    <a:cs typeface="Poppins"/>
                    <a:sym typeface="Poppins"/>
                  </a:rPr>
                  <a:t>Testes</a:t>
                </a:r>
              </a:p>
            </p:txBody>
          </p:sp>
        </p:grpSp>
        <p:grpSp>
          <p:nvGrpSpPr>
            <p:cNvPr name="Group 23" id="23"/>
            <p:cNvGrpSpPr/>
            <p:nvPr/>
          </p:nvGrpSpPr>
          <p:grpSpPr>
            <a:xfrm rot="0">
              <a:off x="0" y="2578161"/>
              <a:ext cx="3181133" cy="1465672"/>
              <a:chOff x="0" y="0"/>
              <a:chExt cx="630066" cy="290296"/>
            </a:xfrm>
          </p:grpSpPr>
          <p:sp>
            <p:nvSpPr>
              <p:cNvPr name="Freeform 24" id="24"/>
              <p:cNvSpPr/>
              <p:nvPr/>
            </p:nvSpPr>
            <p:spPr>
              <a:xfrm flipH="false" flipV="false" rot="0">
                <a:off x="0" y="0"/>
                <a:ext cx="630066" cy="290296"/>
              </a:xfrm>
              <a:custGeom>
                <a:avLst/>
                <a:gdLst/>
                <a:ahLst/>
                <a:cxnLst/>
                <a:rect r="r" b="b" t="t" l="l"/>
                <a:pathLst>
                  <a:path h="290296" w="630066">
                    <a:moveTo>
                      <a:pt x="25890" y="0"/>
                    </a:moveTo>
                    <a:lnTo>
                      <a:pt x="604177" y="0"/>
                    </a:lnTo>
                    <a:cubicBezTo>
                      <a:pt x="611043" y="0"/>
                      <a:pt x="617628" y="2728"/>
                      <a:pt x="622483" y="7583"/>
                    </a:cubicBezTo>
                    <a:cubicBezTo>
                      <a:pt x="627339" y="12438"/>
                      <a:pt x="630066" y="19023"/>
                      <a:pt x="630066" y="25890"/>
                    </a:cubicBezTo>
                    <a:lnTo>
                      <a:pt x="630066" y="264406"/>
                    </a:lnTo>
                    <a:cubicBezTo>
                      <a:pt x="630066" y="278705"/>
                      <a:pt x="618475" y="290296"/>
                      <a:pt x="604177" y="290296"/>
                    </a:cubicBezTo>
                    <a:lnTo>
                      <a:pt x="25890" y="290296"/>
                    </a:lnTo>
                    <a:cubicBezTo>
                      <a:pt x="11591" y="290296"/>
                      <a:pt x="0" y="278705"/>
                      <a:pt x="0" y="264406"/>
                    </a:cubicBezTo>
                    <a:lnTo>
                      <a:pt x="0" y="25890"/>
                    </a:lnTo>
                    <a:cubicBezTo>
                      <a:pt x="0" y="11591"/>
                      <a:pt x="11591" y="0"/>
                      <a:pt x="25890" y="0"/>
                    </a:cubicBezTo>
                    <a:close/>
                  </a:path>
                </a:pathLst>
              </a:custGeom>
              <a:solidFill>
                <a:srgbClr val="B66811"/>
              </a:solidFill>
            </p:spPr>
          </p:sp>
          <p:sp>
            <p:nvSpPr>
              <p:cNvPr name="TextBox 25" id="25"/>
              <p:cNvSpPr txBox="true"/>
              <p:nvPr/>
            </p:nvSpPr>
            <p:spPr>
              <a:xfrm>
                <a:off x="0" y="-57150"/>
                <a:ext cx="630066" cy="347446"/>
              </a:xfrm>
              <a:prstGeom prst="rect">
                <a:avLst/>
              </a:prstGeom>
            </p:spPr>
            <p:txBody>
              <a:bodyPr anchor="ctr" rtlCol="false" tIns="50800" lIns="50800" bIns="50800" rIns="50800"/>
              <a:lstStyle/>
              <a:p>
                <a:pPr algn="ctr">
                  <a:lnSpc>
                    <a:spcPts val="3219"/>
                  </a:lnSpc>
                </a:pPr>
                <a:r>
                  <a:rPr lang="en-US" sz="2299">
                    <a:solidFill>
                      <a:srgbClr val="FFFFFF"/>
                    </a:solidFill>
                    <a:latin typeface="Poppins"/>
                    <a:ea typeface="Poppins"/>
                    <a:cs typeface="Poppins"/>
                    <a:sym typeface="Poppins"/>
                  </a:rPr>
                  <a:t>Implantação</a:t>
                </a:r>
              </a:p>
            </p:txBody>
          </p:sp>
        </p:grpSp>
        <p:grpSp>
          <p:nvGrpSpPr>
            <p:cNvPr name="Group 26" id="26"/>
            <p:cNvGrpSpPr/>
            <p:nvPr/>
          </p:nvGrpSpPr>
          <p:grpSpPr>
            <a:xfrm rot="0">
              <a:off x="0" y="4943109"/>
              <a:ext cx="3133087" cy="1548510"/>
              <a:chOff x="0" y="0"/>
              <a:chExt cx="620550" cy="306703"/>
            </a:xfrm>
          </p:grpSpPr>
          <p:sp>
            <p:nvSpPr>
              <p:cNvPr name="Freeform 27" id="27"/>
              <p:cNvSpPr/>
              <p:nvPr/>
            </p:nvSpPr>
            <p:spPr>
              <a:xfrm flipH="false" flipV="false" rot="0">
                <a:off x="0" y="0"/>
                <a:ext cx="620550" cy="306703"/>
              </a:xfrm>
              <a:custGeom>
                <a:avLst/>
                <a:gdLst/>
                <a:ahLst/>
                <a:cxnLst/>
                <a:rect r="r" b="b" t="t" l="l"/>
                <a:pathLst>
                  <a:path h="306703" w="620550">
                    <a:moveTo>
                      <a:pt x="26287" y="0"/>
                    </a:moveTo>
                    <a:lnTo>
                      <a:pt x="594263" y="0"/>
                    </a:lnTo>
                    <a:cubicBezTo>
                      <a:pt x="601235" y="0"/>
                      <a:pt x="607921" y="2769"/>
                      <a:pt x="612851" y="7699"/>
                    </a:cubicBezTo>
                    <a:cubicBezTo>
                      <a:pt x="617781" y="12629"/>
                      <a:pt x="620550" y="19315"/>
                      <a:pt x="620550" y="26287"/>
                    </a:cubicBezTo>
                    <a:lnTo>
                      <a:pt x="620550" y="280417"/>
                    </a:lnTo>
                    <a:cubicBezTo>
                      <a:pt x="620550" y="294934"/>
                      <a:pt x="608781" y="306703"/>
                      <a:pt x="594263" y="306703"/>
                    </a:cubicBezTo>
                    <a:lnTo>
                      <a:pt x="26287" y="306703"/>
                    </a:lnTo>
                    <a:cubicBezTo>
                      <a:pt x="19315" y="306703"/>
                      <a:pt x="12629" y="303934"/>
                      <a:pt x="7699" y="299004"/>
                    </a:cubicBezTo>
                    <a:cubicBezTo>
                      <a:pt x="2769" y="294074"/>
                      <a:pt x="0" y="287388"/>
                      <a:pt x="0" y="280417"/>
                    </a:cubicBezTo>
                    <a:lnTo>
                      <a:pt x="0" y="26287"/>
                    </a:lnTo>
                    <a:cubicBezTo>
                      <a:pt x="0" y="19315"/>
                      <a:pt x="2769" y="12629"/>
                      <a:pt x="7699" y="7699"/>
                    </a:cubicBezTo>
                    <a:cubicBezTo>
                      <a:pt x="12629" y="2769"/>
                      <a:pt x="19315" y="0"/>
                      <a:pt x="26287" y="0"/>
                    </a:cubicBezTo>
                    <a:close/>
                  </a:path>
                </a:pathLst>
              </a:custGeom>
              <a:solidFill>
                <a:srgbClr val="B66811"/>
              </a:solidFill>
            </p:spPr>
          </p:sp>
          <p:sp>
            <p:nvSpPr>
              <p:cNvPr name="TextBox 28" id="28"/>
              <p:cNvSpPr txBox="true"/>
              <p:nvPr/>
            </p:nvSpPr>
            <p:spPr>
              <a:xfrm>
                <a:off x="0" y="-57150"/>
                <a:ext cx="620550" cy="363853"/>
              </a:xfrm>
              <a:prstGeom prst="rect">
                <a:avLst/>
              </a:prstGeom>
            </p:spPr>
            <p:txBody>
              <a:bodyPr anchor="ctr" rtlCol="false" tIns="50800" lIns="50800" bIns="50800" rIns="50800"/>
              <a:lstStyle/>
              <a:p>
                <a:pPr algn="ctr">
                  <a:lnSpc>
                    <a:spcPts val="3219"/>
                  </a:lnSpc>
                </a:pPr>
                <a:r>
                  <a:rPr lang="en-US" sz="2299">
                    <a:solidFill>
                      <a:srgbClr val="FFFFFF"/>
                    </a:solidFill>
                    <a:latin typeface="Poppins"/>
                    <a:ea typeface="Poppins"/>
                    <a:cs typeface="Poppins"/>
                    <a:sym typeface="Poppins"/>
                  </a:rPr>
                  <a:t>Suporte</a:t>
                </a:r>
              </a:p>
            </p:txBody>
          </p:sp>
        </p:grpSp>
        <p:sp>
          <p:nvSpPr>
            <p:cNvPr name="AutoShape 29" id="29"/>
            <p:cNvSpPr/>
            <p:nvPr/>
          </p:nvSpPr>
          <p:spPr>
            <a:xfrm>
              <a:off x="3181133" y="839522"/>
              <a:ext cx="2355502" cy="0"/>
            </a:xfrm>
            <a:prstGeom prst="line">
              <a:avLst/>
            </a:prstGeom>
            <a:ln cap="flat" w="50663">
              <a:solidFill>
                <a:srgbClr val="FFFFFF"/>
              </a:solidFill>
              <a:prstDash val="solid"/>
              <a:headEnd type="none" len="sm" w="sm"/>
              <a:tailEnd type="arrow" len="sm" w="med"/>
            </a:ln>
          </p:spPr>
        </p:sp>
        <p:sp>
          <p:nvSpPr>
            <p:cNvPr name="AutoShape 30" id="30"/>
            <p:cNvSpPr/>
            <p:nvPr/>
          </p:nvSpPr>
          <p:spPr>
            <a:xfrm>
              <a:off x="9446396" y="839522"/>
              <a:ext cx="1937109" cy="0"/>
            </a:xfrm>
            <a:prstGeom prst="line">
              <a:avLst/>
            </a:prstGeom>
            <a:ln cap="flat" w="50663">
              <a:solidFill>
                <a:srgbClr val="FFFFFF"/>
              </a:solidFill>
              <a:prstDash val="solid"/>
              <a:headEnd type="none" len="sm" w="sm"/>
              <a:tailEnd type="arrow" len="sm" w="med"/>
            </a:ln>
          </p:spPr>
        </p:sp>
        <p:sp>
          <p:nvSpPr>
            <p:cNvPr name="AutoShape 31" id="31"/>
            <p:cNvSpPr/>
            <p:nvPr/>
          </p:nvSpPr>
          <p:spPr>
            <a:xfrm flipH="true">
              <a:off x="9446396" y="3310997"/>
              <a:ext cx="1937109" cy="0"/>
            </a:xfrm>
            <a:prstGeom prst="line">
              <a:avLst/>
            </a:prstGeom>
            <a:ln cap="flat" w="50663">
              <a:solidFill>
                <a:srgbClr val="FFFFFF"/>
              </a:solidFill>
              <a:prstDash val="solid"/>
              <a:headEnd type="none" len="sm" w="sm"/>
              <a:tailEnd type="arrow" len="sm" w="med"/>
            </a:ln>
          </p:spPr>
        </p:sp>
        <p:sp>
          <p:nvSpPr>
            <p:cNvPr name="AutoShape 32" id="32"/>
            <p:cNvSpPr/>
            <p:nvPr/>
          </p:nvSpPr>
          <p:spPr>
            <a:xfrm flipH="true">
              <a:off x="3181133" y="3310997"/>
              <a:ext cx="2355502" cy="0"/>
            </a:xfrm>
            <a:prstGeom prst="line">
              <a:avLst/>
            </a:prstGeom>
            <a:ln cap="flat" w="50663">
              <a:solidFill>
                <a:srgbClr val="FFFFFF"/>
              </a:solidFill>
              <a:prstDash val="solid"/>
              <a:headEnd type="none" len="sm" w="sm"/>
              <a:tailEnd type="arrow" len="sm" w="med"/>
            </a:ln>
          </p:spPr>
        </p:sp>
        <p:sp>
          <p:nvSpPr>
            <p:cNvPr name="AutoShape 33" id="33"/>
            <p:cNvSpPr/>
            <p:nvPr/>
          </p:nvSpPr>
          <p:spPr>
            <a:xfrm>
              <a:off x="13497774" y="1679045"/>
              <a:ext cx="0" cy="899116"/>
            </a:xfrm>
            <a:prstGeom prst="line">
              <a:avLst/>
            </a:prstGeom>
            <a:ln cap="flat" w="50663">
              <a:solidFill>
                <a:srgbClr val="FFFFFF"/>
              </a:solidFill>
              <a:prstDash val="solid"/>
              <a:headEnd type="none" len="sm" w="sm"/>
              <a:tailEnd type="arrow" len="sm" w="med"/>
            </a:ln>
          </p:spPr>
        </p:sp>
        <p:sp>
          <p:nvSpPr>
            <p:cNvPr name="AutoShape 34" id="34"/>
            <p:cNvSpPr/>
            <p:nvPr/>
          </p:nvSpPr>
          <p:spPr>
            <a:xfrm flipH="true">
              <a:off x="1566543" y="4043833"/>
              <a:ext cx="24023" cy="899275"/>
            </a:xfrm>
            <a:prstGeom prst="line">
              <a:avLst/>
            </a:prstGeom>
            <a:ln cap="flat" w="50663">
              <a:solidFill>
                <a:srgbClr val="FFFFFF"/>
              </a:solidFill>
              <a:prstDash val="solid"/>
              <a:headEnd type="none" len="sm" w="sm"/>
              <a:tailEnd type="arrow" len="sm" w="med"/>
            </a:ln>
          </p:spPr>
        </p:sp>
      </p:grpSp>
      <p:sp>
        <p:nvSpPr>
          <p:cNvPr name="TextBox 35" id="35"/>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AutoShape 5" id="5"/>
          <p:cNvSpPr/>
          <p:nvPr/>
        </p:nvSpPr>
        <p:spPr>
          <a:xfrm>
            <a:off x="10767060" y="9277350"/>
            <a:ext cx="6492240" cy="0"/>
          </a:xfrm>
          <a:prstGeom prst="line">
            <a:avLst/>
          </a:prstGeom>
          <a:ln cap="flat" w="38100">
            <a:solidFill>
              <a:srgbClr val="FFFFFF"/>
            </a:solidFill>
            <a:prstDash val="solid"/>
            <a:headEnd type="none" len="sm" w="sm"/>
            <a:tailEnd type="arrow" len="sm" w="med"/>
          </a:ln>
        </p:spPr>
      </p:sp>
      <p:grpSp>
        <p:nvGrpSpPr>
          <p:cNvPr name="Group 6" id="6"/>
          <p:cNvGrpSpPr/>
          <p:nvPr/>
        </p:nvGrpSpPr>
        <p:grpSpPr>
          <a:xfrm rot="0">
            <a:off x="1028700" y="3767591"/>
            <a:ext cx="2860583" cy="4300421"/>
            <a:chOff x="0" y="0"/>
            <a:chExt cx="753405" cy="1132621"/>
          </a:xfrm>
        </p:grpSpPr>
        <p:sp>
          <p:nvSpPr>
            <p:cNvPr name="Freeform 7" id="7"/>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8" id="8"/>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Agendamento de Vistorias</a:t>
              </a:r>
            </a:p>
          </p:txBody>
        </p:sp>
      </p:grpSp>
      <p:grpSp>
        <p:nvGrpSpPr>
          <p:cNvPr name="Group 9" id="9"/>
          <p:cNvGrpSpPr/>
          <p:nvPr/>
        </p:nvGrpSpPr>
        <p:grpSpPr>
          <a:xfrm rot="0">
            <a:off x="4371204" y="3767591"/>
            <a:ext cx="2860583" cy="4300421"/>
            <a:chOff x="0" y="0"/>
            <a:chExt cx="753405" cy="1132621"/>
          </a:xfrm>
        </p:grpSpPr>
        <p:sp>
          <p:nvSpPr>
            <p:cNvPr name="Freeform 10" id="10"/>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1" id="11"/>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Registro das Inspeções</a:t>
              </a:r>
            </a:p>
          </p:txBody>
        </p:sp>
      </p:grpSp>
      <p:grpSp>
        <p:nvGrpSpPr>
          <p:cNvPr name="Group 12" id="12"/>
          <p:cNvGrpSpPr/>
          <p:nvPr/>
        </p:nvGrpSpPr>
        <p:grpSpPr>
          <a:xfrm rot="0">
            <a:off x="7713708" y="3767591"/>
            <a:ext cx="2860583" cy="4300421"/>
            <a:chOff x="0" y="0"/>
            <a:chExt cx="753405" cy="1132621"/>
          </a:xfrm>
        </p:grpSpPr>
        <p:sp>
          <p:nvSpPr>
            <p:cNvPr name="Freeform 13" id="13"/>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4" id="14"/>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Geração de Relatórios</a:t>
              </a:r>
            </a:p>
          </p:txBody>
        </p:sp>
      </p:grpSp>
      <p:grpSp>
        <p:nvGrpSpPr>
          <p:cNvPr name="Group 15" id="15"/>
          <p:cNvGrpSpPr/>
          <p:nvPr/>
        </p:nvGrpSpPr>
        <p:grpSpPr>
          <a:xfrm rot="0">
            <a:off x="11060067" y="3767591"/>
            <a:ext cx="2860583" cy="4300421"/>
            <a:chOff x="0" y="0"/>
            <a:chExt cx="753405" cy="1132621"/>
          </a:xfrm>
        </p:grpSpPr>
        <p:sp>
          <p:nvSpPr>
            <p:cNvPr name="Freeform 16" id="16"/>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7" id="17"/>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Listagem de Imóveis</a:t>
              </a:r>
            </a:p>
          </p:txBody>
        </p:sp>
      </p:grpSp>
      <p:grpSp>
        <p:nvGrpSpPr>
          <p:cNvPr name="Group 18" id="18"/>
          <p:cNvGrpSpPr/>
          <p:nvPr/>
        </p:nvGrpSpPr>
        <p:grpSpPr>
          <a:xfrm rot="0">
            <a:off x="14398717" y="3767591"/>
            <a:ext cx="2860583" cy="4300421"/>
            <a:chOff x="0" y="0"/>
            <a:chExt cx="753405" cy="1132621"/>
          </a:xfrm>
        </p:grpSpPr>
        <p:sp>
          <p:nvSpPr>
            <p:cNvPr name="Freeform 19" id="19"/>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20" id="20"/>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Autenticação (Login/Cadastro)</a:t>
              </a:r>
            </a:p>
          </p:txBody>
        </p:sp>
      </p:grpSp>
      <p:grpSp>
        <p:nvGrpSpPr>
          <p:cNvPr name="Group 21" id="21"/>
          <p:cNvGrpSpPr/>
          <p:nvPr/>
        </p:nvGrpSpPr>
        <p:grpSpPr>
          <a:xfrm rot="0">
            <a:off x="1028700" y="5363278"/>
            <a:ext cx="2856729" cy="2704735"/>
            <a:chOff x="0" y="0"/>
            <a:chExt cx="1014506" cy="960528"/>
          </a:xfrm>
        </p:grpSpPr>
        <p:sp>
          <p:nvSpPr>
            <p:cNvPr name="Freeform 22" id="22"/>
            <p:cNvSpPr/>
            <p:nvPr/>
          </p:nvSpPr>
          <p:spPr>
            <a:xfrm flipH="false" flipV="false" rot="0">
              <a:off x="0" y="0"/>
              <a:ext cx="1014506" cy="960528"/>
            </a:xfrm>
            <a:custGeom>
              <a:avLst/>
              <a:gdLst/>
              <a:ahLst/>
              <a:cxnLst/>
              <a:rect r="r" b="b" t="t" l="l"/>
              <a:pathLst>
                <a:path h="960528" w="1014506">
                  <a:moveTo>
                    <a:pt x="43361" y="0"/>
                  </a:moveTo>
                  <a:lnTo>
                    <a:pt x="971145" y="0"/>
                  </a:lnTo>
                  <a:cubicBezTo>
                    <a:pt x="995092" y="0"/>
                    <a:pt x="1014506" y="19413"/>
                    <a:pt x="1014506" y="43361"/>
                  </a:cubicBezTo>
                  <a:lnTo>
                    <a:pt x="1014506" y="917167"/>
                  </a:lnTo>
                  <a:cubicBezTo>
                    <a:pt x="1014506" y="941115"/>
                    <a:pt x="995092" y="960528"/>
                    <a:pt x="971145" y="960528"/>
                  </a:cubicBezTo>
                  <a:lnTo>
                    <a:pt x="43361" y="960528"/>
                  </a:lnTo>
                  <a:cubicBezTo>
                    <a:pt x="19413" y="960528"/>
                    <a:pt x="0" y="941115"/>
                    <a:pt x="0" y="917167"/>
                  </a:cubicBezTo>
                  <a:lnTo>
                    <a:pt x="0" y="43361"/>
                  </a:lnTo>
                  <a:cubicBezTo>
                    <a:pt x="0" y="19413"/>
                    <a:pt x="19413" y="0"/>
                    <a:pt x="43361" y="0"/>
                  </a:cubicBezTo>
                  <a:close/>
                </a:path>
              </a:pathLst>
            </a:custGeom>
            <a:blipFill>
              <a:blip r:embed="rId2"/>
              <a:stretch>
                <a:fillRect l="0" t="-29264" r="0" b="-29264"/>
              </a:stretch>
            </a:blipFill>
            <a:ln cap="sq">
              <a:noFill/>
              <a:prstDash val="solid"/>
              <a:miter/>
            </a:ln>
          </p:spPr>
        </p:sp>
      </p:grpSp>
      <p:grpSp>
        <p:nvGrpSpPr>
          <p:cNvPr name="Group 23" id="23"/>
          <p:cNvGrpSpPr/>
          <p:nvPr/>
        </p:nvGrpSpPr>
        <p:grpSpPr>
          <a:xfrm rot="0">
            <a:off x="4371204" y="5363278"/>
            <a:ext cx="2866254" cy="2704735"/>
            <a:chOff x="0" y="0"/>
            <a:chExt cx="1017888" cy="960528"/>
          </a:xfrm>
        </p:grpSpPr>
        <p:sp>
          <p:nvSpPr>
            <p:cNvPr name="Freeform 24" id="24"/>
            <p:cNvSpPr/>
            <p:nvPr/>
          </p:nvSpPr>
          <p:spPr>
            <a:xfrm flipH="false" flipV="false" rot="0">
              <a:off x="0" y="0"/>
              <a:ext cx="1017888" cy="960528"/>
            </a:xfrm>
            <a:custGeom>
              <a:avLst/>
              <a:gdLst/>
              <a:ahLst/>
              <a:cxnLst/>
              <a:rect r="r" b="b" t="t" l="l"/>
              <a:pathLst>
                <a:path h="960528" w="1017888">
                  <a:moveTo>
                    <a:pt x="43217" y="0"/>
                  </a:moveTo>
                  <a:lnTo>
                    <a:pt x="974671" y="0"/>
                  </a:lnTo>
                  <a:cubicBezTo>
                    <a:pt x="998539" y="0"/>
                    <a:pt x="1017888" y="19349"/>
                    <a:pt x="1017888" y="43217"/>
                  </a:cubicBezTo>
                  <a:lnTo>
                    <a:pt x="1017888" y="917311"/>
                  </a:lnTo>
                  <a:cubicBezTo>
                    <a:pt x="1017888" y="941179"/>
                    <a:pt x="998539" y="960528"/>
                    <a:pt x="974671" y="960528"/>
                  </a:cubicBezTo>
                  <a:lnTo>
                    <a:pt x="43217" y="960528"/>
                  </a:lnTo>
                  <a:cubicBezTo>
                    <a:pt x="19349" y="960528"/>
                    <a:pt x="0" y="941179"/>
                    <a:pt x="0" y="917311"/>
                  </a:cubicBezTo>
                  <a:lnTo>
                    <a:pt x="0" y="43217"/>
                  </a:lnTo>
                  <a:cubicBezTo>
                    <a:pt x="0" y="19349"/>
                    <a:pt x="19349" y="0"/>
                    <a:pt x="43217" y="0"/>
                  </a:cubicBezTo>
                  <a:close/>
                </a:path>
              </a:pathLst>
            </a:custGeom>
            <a:blipFill>
              <a:blip r:embed="rId3"/>
              <a:stretch>
                <a:fillRect l="-20685" t="0" r="-20685" b="0"/>
              </a:stretch>
            </a:blipFill>
            <a:ln cap="sq">
              <a:noFill/>
              <a:prstDash val="solid"/>
              <a:miter/>
            </a:ln>
          </p:spPr>
        </p:sp>
      </p:grpSp>
      <p:grpSp>
        <p:nvGrpSpPr>
          <p:cNvPr name="Group 25" id="25"/>
          <p:cNvGrpSpPr/>
          <p:nvPr/>
        </p:nvGrpSpPr>
        <p:grpSpPr>
          <a:xfrm rot="0">
            <a:off x="7713708" y="5363278"/>
            <a:ext cx="2868181" cy="2704735"/>
            <a:chOff x="0" y="0"/>
            <a:chExt cx="1018573" cy="960528"/>
          </a:xfrm>
        </p:grpSpPr>
        <p:sp>
          <p:nvSpPr>
            <p:cNvPr name="Freeform 26" id="26"/>
            <p:cNvSpPr/>
            <p:nvPr/>
          </p:nvSpPr>
          <p:spPr>
            <a:xfrm flipH="false" flipV="false" rot="0">
              <a:off x="0" y="0"/>
              <a:ext cx="1018573" cy="960528"/>
            </a:xfrm>
            <a:custGeom>
              <a:avLst/>
              <a:gdLst/>
              <a:ahLst/>
              <a:cxnLst/>
              <a:rect r="r" b="b" t="t" l="l"/>
              <a:pathLst>
                <a:path h="960528" w="1018573">
                  <a:moveTo>
                    <a:pt x="43188" y="0"/>
                  </a:moveTo>
                  <a:lnTo>
                    <a:pt x="975385" y="0"/>
                  </a:lnTo>
                  <a:cubicBezTo>
                    <a:pt x="999237" y="0"/>
                    <a:pt x="1018573" y="19336"/>
                    <a:pt x="1018573" y="43188"/>
                  </a:cubicBezTo>
                  <a:lnTo>
                    <a:pt x="1018573" y="917340"/>
                  </a:lnTo>
                  <a:cubicBezTo>
                    <a:pt x="1018573" y="928794"/>
                    <a:pt x="1014023" y="939779"/>
                    <a:pt x="1005923" y="947879"/>
                  </a:cubicBezTo>
                  <a:cubicBezTo>
                    <a:pt x="997824" y="955978"/>
                    <a:pt x="986839" y="960528"/>
                    <a:pt x="975385" y="960528"/>
                  </a:cubicBezTo>
                  <a:lnTo>
                    <a:pt x="43188" y="960528"/>
                  </a:lnTo>
                  <a:cubicBezTo>
                    <a:pt x="31734" y="960528"/>
                    <a:pt x="20749" y="955978"/>
                    <a:pt x="12649" y="947879"/>
                  </a:cubicBezTo>
                  <a:cubicBezTo>
                    <a:pt x="4550" y="939779"/>
                    <a:pt x="0" y="928794"/>
                    <a:pt x="0" y="917340"/>
                  </a:cubicBezTo>
                  <a:lnTo>
                    <a:pt x="0" y="43188"/>
                  </a:lnTo>
                  <a:cubicBezTo>
                    <a:pt x="0" y="31734"/>
                    <a:pt x="4550" y="20749"/>
                    <a:pt x="12649" y="12649"/>
                  </a:cubicBezTo>
                  <a:cubicBezTo>
                    <a:pt x="20749" y="4550"/>
                    <a:pt x="31734" y="0"/>
                    <a:pt x="43188" y="0"/>
                  </a:cubicBezTo>
                  <a:close/>
                </a:path>
              </a:pathLst>
            </a:custGeom>
            <a:blipFill>
              <a:blip r:embed="rId4"/>
              <a:stretch>
                <a:fillRect l="-20637" t="0" r="-20637" b="0"/>
              </a:stretch>
            </a:blipFill>
            <a:ln cap="sq">
              <a:noFill/>
              <a:prstDash val="solid"/>
              <a:miter/>
            </a:ln>
          </p:spPr>
        </p:sp>
      </p:grpSp>
      <p:grpSp>
        <p:nvGrpSpPr>
          <p:cNvPr name="Group 27" id="27"/>
          <p:cNvGrpSpPr/>
          <p:nvPr/>
        </p:nvGrpSpPr>
        <p:grpSpPr>
          <a:xfrm rot="0">
            <a:off x="11058140" y="5363278"/>
            <a:ext cx="2862510" cy="2704735"/>
            <a:chOff x="0" y="0"/>
            <a:chExt cx="1016559" cy="960528"/>
          </a:xfrm>
        </p:grpSpPr>
        <p:sp>
          <p:nvSpPr>
            <p:cNvPr name="Freeform 28" id="28"/>
            <p:cNvSpPr/>
            <p:nvPr/>
          </p:nvSpPr>
          <p:spPr>
            <a:xfrm flipH="false" flipV="false" rot="0">
              <a:off x="0" y="0"/>
              <a:ext cx="1016559" cy="960528"/>
            </a:xfrm>
            <a:custGeom>
              <a:avLst/>
              <a:gdLst/>
              <a:ahLst/>
              <a:cxnLst/>
              <a:rect r="r" b="b" t="t" l="l"/>
              <a:pathLst>
                <a:path h="960528" w="1016559">
                  <a:moveTo>
                    <a:pt x="43273" y="0"/>
                  </a:moveTo>
                  <a:lnTo>
                    <a:pt x="973285" y="0"/>
                  </a:lnTo>
                  <a:cubicBezTo>
                    <a:pt x="997184" y="0"/>
                    <a:pt x="1016559" y="19374"/>
                    <a:pt x="1016559" y="43273"/>
                  </a:cubicBezTo>
                  <a:lnTo>
                    <a:pt x="1016559" y="917255"/>
                  </a:lnTo>
                  <a:cubicBezTo>
                    <a:pt x="1016559" y="941154"/>
                    <a:pt x="997184" y="960528"/>
                    <a:pt x="973285" y="960528"/>
                  </a:cubicBezTo>
                  <a:lnTo>
                    <a:pt x="43273" y="960528"/>
                  </a:lnTo>
                  <a:cubicBezTo>
                    <a:pt x="19374" y="960528"/>
                    <a:pt x="0" y="941154"/>
                    <a:pt x="0" y="917255"/>
                  </a:cubicBezTo>
                  <a:lnTo>
                    <a:pt x="0" y="43273"/>
                  </a:lnTo>
                  <a:cubicBezTo>
                    <a:pt x="0" y="19374"/>
                    <a:pt x="19374" y="0"/>
                    <a:pt x="43273" y="0"/>
                  </a:cubicBezTo>
                  <a:close/>
                </a:path>
              </a:pathLst>
            </a:custGeom>
            <a:blipFill>
              <a:blip r:embed="rId5"/>
              <a:stretch>
                <a:fillRect l="0" t="-29424" r="0" b="-29424"/>
              </a:stretch>
            </a:blipFill>
            <a:ln cap="sq">
              <a:noFill/>
              <a:prstDash val="solid"/>
              <a:miter/>
            </a:ln>
          </p:spPr>
        </p:sp>
      </p:grpSp>
      <p:grpSp>
        <p:nvGrpSpPr>
          <p:cNvPr name="Group 29" id="29"/>
          <p:cNvGrpSpPr/>
          <p:nvPr/>
        </p:nvGrpSpPr>
        <p:grpSpPr>
          <a:xfrm rot="0">
            <a:off x="14398717" y="5363278"/>
            <a:ext cx="2860583" cy="2704735"/>
            <a:chOff x="0" y="0"/>
            <a:chExt cx="1015874" cy="960528"/>
          </a:xfrm>
        </p:grpSpPr>
        <p:sp>
          <p:nvSpPr>
            <p:cNvPr name="Freeform 30" id="30"/>
            <p:cNvSpPr/>
            <p:nvPr/>
          </p:nvSpPr>
          <p:spPr>
            <a:xfrm flipH="false" flipV="false" rot="0">
              <a:off x="0" y="0"/>
              <a:ext cx="1015874" cy="960528"/>
            </a:xfrm>
            <a:custGeom>
              <a:avLst/>
              <a:gdLst/>
              <a:ahLst/>
              <a:cxnLst/>
              <a:rect r="r" b="b" t="t" l="l"/>
              <a:pathLst>
                <a:path h="960528" w="1015874">
                  <a:moveTo>
                    <a:pt x="43303" y="0"/>
                  </a:moveTo>
                  <a:lnTo>
                    <a:pt x="972572" y="0"/>
                  </a:lnTo>
                  <a:cubicBezTo>
                    <a:pt x="984056" y="0"/>
                    <a:pt x="995070" y="4562"/>
                    <a:pt x="1003191" y="12683"/>
                  </a:cubicBezTo>
                  <a:cubicBezTo>
                    <a:pt x="1011312" y="20804"/>
                    <a:pt x="1015874" y="31818"/>
                    <a:pt x="1015874" y="43303"/>
                  </a:cubicBezTo>
                  <a:lnTo>
                    <a:pt x="1015874" y="917226"/>
                  </a:lnTo>
                  <a:cubicBezTo>
                    <a:pt x="1015874" y="928710"/>
                    <a:pt x="1011312" y="939724"/>
                    <a:pt x="1003191" y="947845"/>
                  </a:cubicBezTo>
                  <a:cubicBezTo>
                    <a:pt x="995070" y="955966"/>
                    <a:pt x="984056" y="960528"/>
                    <a:pt x="972572" y="960528"/>
                  </a:cubicBezTo>
                  <a:lnTo>
                    <a:pt x="43303" y="960528"/>
                  </a:lnTo>
                  <a:cubicBezTo>
                    <a:pt x="31818" y="960528"/>
                    <a:pt x="20804" y="955966"/>
                    <a:pt x="12683" y="947845"/>
                  </a:cubicBezTo>
                  <a:cubicBezTo>
                    <a:pt x="4562" y="939724"/>
                    <a:pt x="0" y="928710"/>
                    <a:pt x="0" y="917226"/>
                  </a:cubicBezTo>
                  <a:lnTo>
                    <a:pt x="0" y="43303"/>
                  </a:lnTo>
                  <a:cubicBezTo>
                    <a:pt x="0" y="31818"/>
                    <a:pt x="4562" y="20804"/>
                    <a:pt x="12683" y="12683"/>
                  </a:cubicBezTo>
                  <a:cubicBezTo>
                    <a:pt x="20804" y="4562"/>
                    <a:pt x="31818" y="0"/>
                    <a:pt x="43303" y="0"/>
                  </a:cubicBezTo>
                  <a:close/>
                </a:path>
              </a:pathLst>
            </a:custGeom>
            <a:blipFill>
              <a:blip r:embed="rId6"/>
              <a:stretch>
                <a:fillRect l="-20958" t="0" r="-20958" b="0"/>
              </a:stretch>
            </a:blipFill>
            <a:ln cap="sq">
              <a:noFill/>
              <a:prstDash val="solid"/>
              <a:miter/>
            </a:ln>
          </p:spPr>
        </p:sp>
      </p:grpSp>
      <p:sp>
        <p:nvSpPr>
          <p:cNvPr name="TextBox 31" id="31"/>
          <p:cNvSpPr txBox="true"/>
          <p:nvPr/>
        </p:nvSpPr>
        <p:spPr>
          <a:xfrm rot="0">
            <a:off x="1032499" y="1560535"/>
            <a:ext cx="16230600"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REQUISITOS FUNCIONAIS</a:t>
            </a:r>
          </a:p>
        </p:txBody>
      </p:sp>
      <p:sp>
        <p:nvSpPr>
          <p:cNvPr name="TextBox 32" id="3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8</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100B09"/>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AutoShape 5" id="5"/>
          <p:cNvSpPr/>
          <p:nvPr/>
        </p:nvSpPr>
        <p:spPr>
          <a:xfrm>
            <a:off x="10767060" y="9277350"/>
            <a:ext cx="6492240" cy="0"/>
          </a:xfrm>
          <a:prstGeom prst="line">
            <a:avLst/>
          </a:prstGeom>
          <a:ln cap="flat" w="38100">
            <a:solidFill>
              <a:srgbClr val="FFFFFF"/>
            </a:solidFill>
            <a:prstDash val="solid"/>
            <a:headEnd type="none" len="sm" w="sm"/>
            <a:tailEnd type="arrow" len="sm" w="med"/>
          </a:ln>
        </p:spPr>
      </p:sp>
      <p:grpSp>
        <p:nvGrpSpPr>
          <p:cNvPr name="Group 6" id="6"/>
          <p:cNvGrpSpPr/>
          <p:nvPr/>
        </p:nvGrpSpPr>
        <p:grpSpPr>
          <a:xfrm rot="0">
            <a:off x="1028700" y="3767591"/>
            <a:ext cx="2860583" cy="4300421"/>
            <a:chOff x="0" y="0"/>
            <a:chExt cx="753405" cy="1132621"/>
          </a:xfrm>
        </p:grpSpPr>
        <p:sp>
          <p:nvSpPr>
            <p:cNvPr name="Freeform 7" id="7"/>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8" id="8"/>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Paginação dos Imóveis</a:t>
              </a:r>
            </a:p>
          </p:txBody>
        </p:sp>
      </p:grpSp>
      <p:grpSp>
        <p:nvGrpSpPr>
          <p:cNvPr name="Group 9" id="9"/>
          <p:cNvGrpSpPr/>
          <p:nvPr/>
        </p:nvGrpSpPr>
        <p:grpSpPr>
          <a:xfrm rot="0">
            <a:off x="4371204" y="3767591"/>
            <a:ext cx="2860583" cy="4300421"/>
            <a:chOff x="0" y="0"/>
            <a:chExt cx="753405" cy="1132621"/>
          </a:xfrm>
        </p:grpSpPr>
        <p:sp>
          <p:nvSpPr>
            <p:cNvPr name="Freeform 10" id="10"/>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1" id="11"/>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Pesquisa e Filtragem</a:t>
              </a:r>
            </a:p>
          </p:txBody>
        </p:sp>
      </p:grpSp>
      <p:grpSp>
        <p:nvGrpSpPr>
          <p:cNvPr name="Group 12" id="12"/>
          <p:cNvGrpSpPr/>
          <p:nvPr/>
        </p:nvGrpSpPr>
        <p:grpSpPr>
          <a:xfrm rot="0">
            <a:off x="7713708" y="3767591"/>
            <a:ext cx="2860583" cy="4300421"/>
            <a:chOff x="0" y="0"/>
            <a:chExt cx="753405" cy="1132621"/>
          </a:xfrm>
        </p:grpSpPr>
        <p:sp>
          <p:nvSpPr>
            <p:cNvPr name="Freeform 13" id="13"/>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4" id="14"/>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Adição de Imóveis</a:t>
              </a:r>
            </a:p>
          </p:txBody>
        </p:sp>
      </p:grpSp>
      <p:grpSp>
        <p:nvGrpSpPr>
          <p:cNvPr name="Group 15" id="15"/>
          <p:cNvGrpSpPr/>
          <p:nvPr/>
        </p:nvGrpSpPr>
        <p:grpSpPr>
          <a:xfrm rot="0">
            <a:off x="11060067" y="3767591"/>
            <a:ext cx="2860583" cy="4300421"/>
            <a:chOff x="0" y="0"/>
            <a:chExt cx="753405" cy="1132621"/>
          </a:xfrm>
        </p:grpSpPr>
        <p:sp>
          <p:nvSpPr>
            <p:cNvPr name="Freeform 16" id="16"/>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7" id="17"/>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Edição de Imóveis</a:t>
              </a:r>
            </a:p>
          </p:txBody>
        </p:sp>
      </p:grpSp>
      <p:grpSp>
        <p:nvGrpSpPr>
          <p:cNvPr name="Group 18" id="18"/>
          <p:cNvGrpSpPr/>
          <p:nvPr/>
        </p:nvGrpSpPr>
        <p:grpSpPr>
          <a:xfrm rot="0">
            <a:off x="14398717" y="3767591"/>
            <a:ext cx="2860583" cy="4300421"/>
            <a:chOff x="0" y="0"/>
            <a:chExt cx="753405" cy="1132621"/>
          </a:xfrm>
        </p:grpSpPr>
        <p:sp>
          <p:nvSpPr>
            <p:cNvPr name="Freeform 19" id="19"/>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20" id="20"/>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Exclusão de Imóveis</a:t>
              </a:r>
            </a:p>
          </p:txBody>
        </p:sp>
      </p:grpSp>
      <p:grpSp>
        <p:nvGrpSpPr>
          <p:cNvPr name="Group 21" id="21"/>
          <p:cNvGrpSpPr/>
          <p:nvPr/>
        </p:nvGrpSpPr>
        <p:grpSpPr>
          <a:xfrm rot="0">
            <a:off x="1028700" y="5363278"/>
            <a:ext cx="2856729" cy="2704735"/>
            <a:chOff x="0" y="0"/>
            <a:chExt cx="1014506" cy="960528"/>
          </a:xfrm>
        </p:grpSpPr>
        <p:sp>
          <p:nvSpPr>
            <p:cNvPr name="Freeform 22" id="22"/>
            <p:cNvSpPr/>
            <p:nvPr/>
          </p:nvSpPr>
          <p:spPr>
            <a:xfrm flipH="false" flipV="false" rot="0">
              <a:off x="0" y="0"/>
              <a:ext cx="1014506" cy="960528"/>
            </a:xfrm>
            <a:custGeom>
              <a:avLst/>
              <a:gdLst/>
              <a:ahLst/>
              <a:cxnLst/>
              <a:rect r="r" b="b" t="t" l="l"/>
              <a:pathLst>
                <a:path h="960528" w="1014506">
                  <a:moveTo>
                    <a:pt x="43361" y="0"/>
                  </a:moveTo>
                  <a:lnTo>
                    <a:pt x="971145" y="0"/>
                  </a:lnTo>
                  <a:cubicBezTo>
                    <a:pt x="995092" y="0"/>
                    <a:pt x="1014506" y="19413"/>
                    <a:pt x="1014506" y="43361"/>
                  </a:cubicBezTo>
                  <a:lnTo>
                    <a:pt x="1014506" y="917167"/>
                  </a:lnTo>
                  <a:cubicBezTo>
                    <a:pt x="1014506" y="941115"/>
                    <a:pt x="995092" y="960528"/>
                    <a:pt x="971145" y="960528"/>
                  </a:cubicBezTo>
                  <a:lnTo>
                    <a:pt x="43361" y="960528"/>
                  </a:lnTo>
                  <a:cubicBezTo>
                    <a:pt x="19413" y="960528"/>
                    <a:pt x="0" y="941115"/>
                    <a:pt x="0" y="917167"/>
                  </a:cubicBezTo>
                  <a:lnTo>
                    <a:pt x="0" y="43361"/>
                  </a:lnTo>
                  <a:cubicBezTo>
                    <a:pt x="0" y="19413"/>
                    <a:pt x="19413" y="0"/>
                    <a:pt x="43361" y="0"/>
                  </a:cubicBezTo>
                  <a:close/>
                </a:path>
              </a:pathLst>
            </a:custGeom>
            <a:blipFill>
              <a:blip r:embed="rId2"/>
              <a:stretch>
                <a:fillRect l="-21053" t="0" r="-21053" b="0"/>
              </a:stretch>
            </a:blipFill>
            <a:ln cap="sq">
              <a:noFill/>
              <a:prstDash val="solid"/>
              <a:miter/>
            </a:ln>
          </p:spPr>
        </p:sp>
      </p:grpSp>
      <p:grpSp>
        <p:nvGrpSpPr>
          <p:cNvPr name="Group 23" id="23"/>
          <p:cNvGrpSpPr/>
          <p:nvPr/>
        </p:nvGrpSpPr>
        <p:grpSpPr>
          <a:xfrm rot="0">
            <a:off x="4371204" y="5363278"/>
            <a:ext cx="2866254" cy="2704735"/>
            <a:chOff x="0" y="0"/>
            <a:chExt cx="1017888" cy="960528"/>
          </a:xfrm>
        </p:grpSpPr>
        <p:sp>
          <p:nvSpPr>
            <p:cNvPr name="Freeform 24" id="24"/>
            <p:cNvSpPr/>
            <p:nvPr/>
          </p:nvSpPr>
          <p:spPr>
            <a:xfrm flipH="false" flipV="false" rot="0">
              <a:off x="0" y="0"/>
              <a:ext cx="1017888" cy="960528"/>
            </a:xfrm>
            <a:custGeom>
              <a:avLst/>
              <a:gdLst/>
              <a:ahLst/>
              <a:cxnLst/>
              <a:rect r="r" b="b" t="t" l="l"/>
              <a:pathLst>
                <a:path h="960528" w="1017888">
                  <a:moveTo>
                    <a:pt x="43217" y="0"/>
                  </a:moveTo>
                  <a:lnTo>
                    <a:pt x="974671" y="0"/>
                  </a:lnTo>
                  <a:cubicBezTo>
                    <a:pt x="998539" y="0"/>
                    <a:pt x="1017888" y="19349"/>
                    <a:pt x="1017888" y="43217"/>
                  </a:cubicBezTo>
                  <a:lnTo>
                    <a:pt x="1017888" y="917311"/>
                  </a:lnTo>
                  <a:cubicBezTo>
                    <a:pt x="1017888" y="941179"/>
                    <a:pt x="998539" y="960528"/>
                    <a:pt x="974671" y="960528"/>
                  </a:cubicBezTo>
                  <a:lnTo>
                    <a:pt x="43217" y="960528"/>
                  </a:lnTo>
                  <a:cubicBezTo>
                    <a:pt x="19349" y="960528"/>
                    <a:pt x="0" y="941179"/>
                    <a:pt x="0" y="917311"/>
                  </a:cubicBezTo>
                  <a:lnTo>
                    <a:pt x="0" y="43217"/>
                  </a:lnTo>
                  <a:cubicBezTo>
                    <a:pt x="0" y="19349"/>
                    <a:pt x="19349" y="0"/>
                    <a:pt x="43217" y="0"/>
                  </a:cubicBezTo>
                  <a:close/>
                </a:path>
              </a:pathLst>
            </a:custGeom>
            <a:blipFill>
              <a:blip r:embed="rId3"/>
              <a:stretch>
                <a:fillRect l="0" t="-29528" r="0" b="-29528"/>
              </a:stretch>
            </a:blipFill>
            <a:ln cap="sq">
              <a:noFill/>
              <a:prstDash val="solid"/>
              <a:miter/>
            </a:ln>
          </p:spPr>
        </p:sp>
      </p:grpSp>
      <p:grpSp>
        <p:nvGrpSpPr>
          <p:cNvPr name="Group 25" id="25"/>
          <p:cNvGrpSpPr/>
          <p:nvPr/>
        </p:nvGrpSpPr>
        <p:grpSpPr>
          <a:xfrm rot="0">
            <a:off x="7713708" y="5363278"/>
            <a:ext cx="2868181" cy="2704735"/>
            <a:chOff x="0" y="0"/>
            <a:chExt cx="1018573" cy="960528"/>
          </a:xfrm>
        </p:grpSpPr>
        <p:sp>
          <p:nvSpPr>
            <p:cNvPr name="Freeform 26" id="26"/>
            <p:cNvSpPr/>
            <p:nvPr/>
          </p:nvSpPr>
          <p:spPr>
            <a:xfrm flipH="false" flipV="false" rot="0">
              <a:off x="0" y="0"/>
              <a:ext cx="1018573" cy="960528"/>
            </a:xfrm>
            <a:custGeom>
              <a:avLst/>
              <a:gdLst/>
              <a:ahLst/>
              <a:cxnLst/>
              <a:rect r="r" b="b" t="t" l="l"/>
              <a:pathLst>
                <a:path h="960528" w="1018573">
                  <a:moveTo>
                    <a:pt x="43188" y="0"/>
                  </a:moveTo>
                  <a:lnTo>
                    <a:pt x="975385" y="0"/>
                  </a:lnTo>
                  <a:cubicBezTo>
                    <a:pt x="999237" y="0"/>
                    <a:pt x="1018573" y="19336"/>
                    <a:pt x="1018573" y="43188"/>
                  </a:cubicBezTo>
                  <a:lnTo>
                    <a:pt x="1018573" y="917340"/>
                  </a:lnTo>
                  <a:cubicBezTo>
                    <a:pt x="1018573" y="928794"/>
                    <a:pt x="1014023" y="939779"/>
                    <a:pt x="1005923" y="947879"/>
                  </a:cubicBezTo>
                  <a:cubicBezTo>
                    <a:pt x="997824" y="955978"/>
                    <a:pt x="986839" y="960528"/>
                    <a:pt x="975385" y="960528"/>
                  </a:cubicBezTo>
                  <a:lnTo>
                    <a:pt x="43188" y="960528"/>
                  </a:lnTo>
                  <a:cubicBezTo>
                    <a:pt x="31734" y="960528"/>
                    <a:pt x="20749" y="955978"/>
                    <a:pt x="12649" y="947879"/>
                  </a:cubicBezTo>
                  <a:cubicBezTo>
                    <a:pt x="4550" y="939779"/>
                    <a:pt x="0" y="928794"/>
                    <a:pt x="0" y="917340"/>
                  </a:cubicBezTo>
                  <a:lnTo>
                    <a:pt x="0" y="43188"/>
                  </a:lnTo>
                  <a:cubicBezTo>
                    <a:pt x="0" y="31734"/>
                    <a:pt x="4550" y="20749"/>
                    <a:pt x="12649" y="12649"/>
                  </a:cubicBezTo>
                  <a:cubicBezTo>
                    <a:pt x="20749" y="4550"/>
                    <a:pt x="31734" y="0"/>
                    <a:pt x="43188" y="0"/>
                  </a:cubicBezTo>
                  <a:close/>
                </a:path>
              </a:pathLst>
            </a:custGeom>
            <a:blipFill>
              <a:blip r:embed="rId4"/>
              <a:stretch>
                <a:fillRect l="0" t="-29581" r="0" b="-29581"/>
              </a:stretch>
            </a:blipFill>
            <a:ln cap="sq">
              <a:noFill/>
              <a:prstDash val="solid"/>
              <a:miter/>
            </a:ln>
          </p:spPr>
        </p:sp>
      </p:grpSp>
      <p:grpSp>
        <p:nvGrpSpPr>
          <p:cNvPr name="Group 27" id="27"/>
          <p:cNvGrpSpPr/>
          <p:nvPr/>
        </p:nvGrpSpPr>
        <p:grpSpPr>
          <a:xfrm rot="0">
            <a:off x="11058140" y="5363278"/>
            <a:ext cx="2856729" cy="2704735"/>
            <a:chOff x="0" y="0"/>
            <a:chExt cx="1014506" cy="960528"/>
          </a:xfrm>
        </p:grpSpPr>
        <p:sp>
          <p:nvSpPr>
            <p:cNvPr name="Freeform 28" id="28"/>
            <p:cNvSpPr/>
            <p:nvPr/>
          </p:nvSpPr>
          <p:spPr>
            <a:xfrm flipH="false" flipV="false" rot="0">
              <a:off x="0" y="0"/>
              <a:ext cx="1014506" cy="960528"/>
            </a:xfrm>
            <a:custGeom>
              <a:avLst/>
              <a:gdLst/>
              <a:ahLst/>
              <a:cxnLst/>
              <a:rect r="r" b="b" t="t" l="l"/>
              <a:pathLst>
                <a:path h="960528" w="1014506">
                  <a:moveTo>
                    <a:pt x="43361" y="0"/>
                  </a:moveTo>
                  <a:lnTo>
                    <a:pt x="971145" y="0"/>
                  </a:lnTo>
                  <a:cubicBezTo>
                    <a:pt x="995092" y="0"/>
                    <a:pt x="1014506" y="19413"/>
                    <a:pt x="1014506" y="43361"/>
                  </a:cubicBezTo>
                  <a:lnTo>
                    <a:pt x="1014506" y="917167"/>
                  </a:lnTo>
                  <a:cubicBezTo>
                    <a:pt x="1014506" y="941115"/>
                    <a:pt x="995092" y="960528"/>
                    <a:pt x="971145" y="960528"/>
                  </a:cubicBezTo>
                  <a:lnTo>
                    <a:pt x="43361" y="960528"/>
                  </a:lnTo>
                  <a:cubicBezTo>
                    <a:pt x="19413" y="960528"/>
                    <a:pt x="0" y="941115"/>
                    <a:pt x="0" y="917167"/>
                  </a:cubicBezTo>
                  <a:lnTo>
                    <a:pt x="0" y="43361"/>
                  </a:lnTo>
                  <a:cubicBezTo>
                    <a:pt x="0" y="19413"/>
                    <a:pt x="19413" y="0"/>
                    <a:pt x="43361" y="0"/>
                  </a:cubicBezTo>
                  <a:close/>
                </a:path>
              </a:pathLst>
            </a:custGeom>
            <a:blipFill>
              <a:blip r:embed="rId5"/>
              <a:stretch>
                <a:fillRect l="-21456" t="0" r="-21456" b="0"/>
              </a:stretch>
            </a:blipFill>
            <a:ln cap="sq">
              <a:noFill/>
              <a:prstDash val="solid"/>
              <a:miter/>
            </a:ln>
          </p:spPr>
        </p:sp>
      </p:grpSp>
      <p:grpSp>
        <p:nvGrpSpPr>
          <p:cNvPr name="Group 29" id="29"/>
          <p:cNvGrpSpPr/>
          <p:nvPr/>
        </p:nvGrpSpPr>
        <p:grpSpPr>
          <a:xfrm rot="0">
            <a:off x="14406425" y="5363278"/>
            <a:ext cx="2852875" cy="2704735"/>
            <a:chOff x="0" y="0"/>
            <a:chExt cx="1013137" cy="960528"/>
          </a:xfrm>
        </p:grpSpPr>
        <p:sp>
          <p:nvSpPr>
            <p:cNvPr name="Freeform 30" id="30"/>
            <p:cNvSpPr/>
            <p:nvPr/>
          </p:nvSpPr>
          <p:spPr>
            <a:xfrm flipH="false" flipV="false" rot="0">
              <a:off x="0" y="0"/>
              <a:ext cx="1013137" cy="960528"/>
            </a:xfrm>
            <a:custGeom>
              <a:avLst/>
              <a:gdLst/>
              <a:ahLst/>
              <a:cxnLst/>
              <a:rect r="r" b="b" t="t" l="l"/>
              <a:pathLst>
                <a:path h="960528" w="1013137">
                  <a:moveTo>
                    <a:pt x="43420" y="0"/>
                  </a:moveTo>
                  <a:lnTo>
                    <a:pt x="969717" y="0"/>
                  </a:lnTo>
                  <a:cubicBezTo>
                    <a:pt x="993697" y="0"/>
                    <a:pt x="1013137" y="19440"/>
                    <a:pt x="1013137" y="43420"/>
                  </a:cubicBezTo>
                  <a:lnTo>
                    <a:pt x="1013137" y="917108"/>
                  </a:lnTo>
                  <a:cubicBezTo>
                    <a:pt x="1013137" y="941088"/>
                    <a:pt x="993697" y="960528"/>
                    <a:pt x="969717" y="960528"/>
                  </a:cubicBezTo>
                  <a:lnTo>
                    <a:pt x="43420" y="960528"/>
                  </a:lnTo>
                  <a:cubicBezTo>
                    <a:pt x="31904" y="960528"/>
                    <a:pt x="20860" y="955954"/>
                    <a:pt x="12717" y="947811"/>
                  </a:cubicBezTo>
                  <a:cubicBezTo>
                    <a:pt x="4575" y="939668"/>
                    <a:pt x="0" y="928624"/>
                    <a:pt x="0" y="917108"/>
                  </a:cubicBezTo>
                  <a:lnTo>
                    <a:pt x="0" y="43420"/>
                  </a:lnTo>
                  <a:cubicBezTo>
                    <a:pt x="0" y="19440"/>
                    <a:pt x="19440" y="0"/>
                    <a:pt x="43420" y="0"/>
                  </a:cubicBezTo>
                  <a:close/>
                </a:path>
              </a:pathLst>
            </a:custGeom>
            <a:blipFill>
              <a:blip r:embed="rId6"/>
              <a:stretch>
                <a:fillRect l="0" t="-29157" r="0" b="-29157"/>
              </a:stretch>
            </a:blipFill>
            <a:ln cap="sq">
              <a:noFill/>
              <a:prstDash val="solid"/>
              <a:miter/>
            </a:ln>
          </p:spPr>
        </p:sp>
      </p:grpSp>
      <p:sp>
        <p:nvSpPr>
          <p:cNvPr name="TextBox 31" id="31"/>
          <p:cNvSpPr txBox="true"/>
          <p:nvPr/>
        </p:nvSpPr>
        <p:spPr>
          <a:xfrm rot="0">
            <a:off x="1032499" y="1560535"/>
            <a:ext cx="16230600"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REQUISITOS FUNCIONAIS</a:t>
            </a:r>
          </a:p>
        </p:txBody>
      </p:sp>
      <p:sp>
        <p:nvSpPr>
          <p:cNvPr name="TextBox 32" id="3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9</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DAGYq-9XxDw</dc:identifier>
  <dcterms:modified xsi:type="dcterms:W3CDTF">2011-08-01T06:04:30Z</dcterms:modified>
  <cp:revision>1</cp:revision>
  <dc:title>Apresentação Teoria</dc:title>
</cp:coreProperties>
</file>